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3"/>
  </p:notesMasterIdLst>
  <p:sldIdLst>
    <p:sldId id="256" r:id="rId3"/>
    <p:sldId id="266" r:id="rId4"/>
    <p:sldId id="258" r:id="rId5"/>
    <p:sldId id="259" r:id="rId6"/>
    <p:sldId id="267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34188" cy="9979025"/>
  <p:embeddedFontLst>
    <p:embeddedFont>
      <p:font typeface="Corsiva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Impact" pitchFamily="34" charset="0"/>
      <p:regular r:id="rId22"/>
    </p:embeddedFont>
    <p:embeddedFont>
      <p:font typeface="Garamond" pitchFamily="18" charset="0"/>
      <p:regular r:id="rId23"/>
      <p:bold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7B976-784E-4C8B-99EB-5A5B5AE54E3B}">
  <a:tblStyle styleId="{46C7B976-784E-4C8B-99EB-5A5B5AE54E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71912" y="0"/>
            <a:ext cx="2960687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2337" y="747712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4212" y="4740275"/>
            <a:ext cx="5467350" cy="449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78962"/>
            <a:ext cx="29622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71912" y="9478962"/>
            <a:ext cx="2960687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6860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4212" y="4740275"/>
            <a:ext cx="5467350" cy="449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3713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4212" y="4740275"/>
            <a:ext cx="5467350" cy="449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56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4212" y="4740275"/>
            <a:ext cx="5467350" cy="449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89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4212" y="4740275"/>
            <a:ext cx="5467350" cy="449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92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4212" y="4740275"/>
            <a:ext cx="5467350" cy="449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00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4212" y="4740275"/>
            <a:ext cx="5467350" cy="449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7847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4212" y="4740275"/>
            <a:ext cx="5467350" cy="449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99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4212" y="4740275"/>
            <a:ext cx="5467350" cy="449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3635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4212" y="4740275"/>
            <a:ext cx="5467350" cy="449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313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4212" y="4740275"/>
            <a:ext cx="5467350" cy="44910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81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438400" y="2133600"/>
            <a:ext cx="5562600" cy="177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438400" y="3962400"/>
            <a:ext cx="5562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680"/>
              </a:spcBef>
              <a:spcAft>
                <a:spcPts val="0"/>
              </a:spcAft>
              <a:buSzPts val="2800"/>
              <a:buFont typeface="Garamond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1066800" y="274637"/>
            <a:ext cx="7848600" cy="117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1066800" y="1600200"/>
            <a:ext cx="3581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1680"/>
              </a:spcBef>
              <a:spcAft>
                <a:spcPts val="0"/>
              </a:spcAft>
              <a:buSzPts val="2800"/>
              <a:buFont typeface="Garamond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Garamond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Char char="•"/>
              <a:defRPr sz="18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581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1680"/>
              </a:spcBef>
              <a:spcAft>
                <a:spcPts val="0"/>
              </a:spcAft>
              <a:buSzPts val="2800"/>
              <a:buFont typeface="Garamond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Garamond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Char char="•"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000"/>
              <a:buFont typeface="Garamond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Garamond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Garamond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Garamond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Garamond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Garamond"/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066800" y="274637"/>
            <a:ext cx="7848600" cy="117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1066800" y="1600200"/>
            <a:ext cx="73152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 type="objOnly">
  <p:cSld name="OBJECT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066800" y="274638"/>
            <a:ext cx="7848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 rot="5400000">
            <a:off x="5008563" y="2219326"/>
            <a:ext cx="5851525" cy="196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 rot="5400000">
            <a:off x="1008063" y="333376"/>
            <a:ext cx="5851525" cy="573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066800" y="274637"/>
            <a:ext cx="7848600" cy="117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2461419" y="205581"/>
            <a:ext cx="4525962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1400"/>
              <a:buFont typeface="Garamond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Garamond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1920"/>
              </a:spcBef>
              <a:spcAft>
                <a:spcPts val="0"/>
              </a:spcAft>
              <a:buSzPts val="3200"/>
              <a:buFont typeface="Garamond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−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Garamond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Garamond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Garamond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Garamond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Garamond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Garamond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1400"/>
              <a:buFont typeface="Garamond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Garamond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66800" y="274637"/>
            <a:ext cx="7848600" cy="117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440"/>
              </a:spcBef>
              <a:spcAft>
                <a:spcPts val="0"/>
              </a:spcAft>
              <a:buSzPts val="2400"/>
              <a:buFont typeface="Garamond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440"/>
              </a:spcBef>
              <a:spcAft>
                <a:spcPts val="0"/>
              </a:spcAft>
              <a:buSzPts val="2400"/>
              <a:buFont typeface="Garamond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Char char="•"/>
              <a:defRPr sz="16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440"/>
              </a:spcBef>
              <a:spcAft>
                <a:spcPts val="0"/>
              </a:spcAft>
              <a:buSzPts val="2400"/>
              <a:buFont typeface="Garamond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440"/>
              </a:spcBef>
              <a:spcAft>
                <a:spcPts val="0"/>
              </a:spcAft>
              <a:buSzPts val="2400"/>
              <a:buFont typeface="Garamond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−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Char char="•"/>
              <a:defRPr sz="16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66800" y="274637"/>
            <a:ext cx="7848600" cy="117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66800" y="1600200"/>
            <a:ext cx="73152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16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aramond"/>
              <a:buChar char="•"/>
              <a:defRPr sz="2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−"/>
              <a:defRPr sz="24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aramond"/>
              <a:buChar char="•"/>
              <a:defRPr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−"/>
              <a:defRPr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•"/>
              <a:defRPr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•"/>
              <a:defRPr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•"/>
              <a:defRPr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•"/>
              <a:defRPr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•"/>
              <a:defRPr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66800" y="274637"/>
            <a:ext cx="7848600" cy="117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066800" y="1600200"/>
            <a:ext cx="73152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16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aramond"/>
              <a:buChar char="•"/>
              <a:defRPr sz="2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−"/>
              <a:defRPr sz="24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aramond"/>
              <a:buChar char="•"/>
              <a:defRPr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−"/>
              <a:defRPr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•"/>
              <a:defRPr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•"/>
              <a:defRPr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•"/>
              <a:defRPr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•"/>
              <a:defRPr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•"/>
              <a:defRPr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  <a:defRPr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ipnishki.ivjeroo.gov.by/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F:\&#1085;&#1072;%20&#1089;&#1072;&#1081;&#1090;\&#1055;&#1083;&#1072;&#1085;%20&#1088;&#1072;&#1073;&#1086;&#1090;&#1099;%20&#1062;&#1077;&#1085;&#1090;&#1088;%20&#1101;&#1092;&#1092;&#1077;&#1082;&#1090;&#1080;&#1074;&#1085;&#1099;&#1093;%20&#1087;&#1077;&#1076;&#1072;&#1075;&#1086;&#1075;&#1080;&#1095;&#1077;&#1089;&#1082;&#1080;&#1093;%20&#1087;&#1088;&#1072;&#1082;&#1090;&#1080;&#1082;.docx" TargetMode="External"/><Relationship Id="rId5" Type="http://schemas.openxmlformats.org/officeDocument/2006/relationships/hyperlink" Target="file:///F:\&#1085;&#1072;%20&#1089;&#1072;&#1081;&#1090;\&#1055;&#1086;&#1083;&#1086;&#1078;&#1077;&#1085;&#1080;&#1077;%20&#1086;%20&#1094;&#1077;&#1085;&#1090;&#1088;&#1077;%20&#1101;&#1092;&#1092;&#1077;&#1082;&#1090;&#1080;&#1074;&#1085;&#1099;&#1093;%20&#1087;&#1077;&#1076;&#1072;&#1075;&#1086;&#1075;&#1080;&#1095;&#1077;&#1089;&#1082;&#1080;&#1093;%20&#1087;&#1088;&#1072;&#1082;&#1090;&#1080;&#1082;.docx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ontent.schools.by/lipnishki/library/%D0%9A%D0%B0%D1%80%D1%82%D0%B0%D1%82%D1%8D%D0%BA%D0%B0_%D0%B4%D1%8B%D0%B4%D0%B0%D0%BA%D1%82%D1%8B%D1%87%D0%BD%D1%8B%D1%85_%D0%B3%D1%83%D0%BB%D1%8C%D0%BD%D1%8F%D1%9E_%D0%BF%D0%B0_%D1%84%D0%B0%D1%80%D0%BC%D1%96%D1%80%D0%B0%D0%B2%D0%B0%D0%BD%D0%BD%D1%8E_%D0%BD%D0%B0%D1%86%D1%8B%D1%8F%D0%BD%D0%B0%D0%BB%D1%8C%D0%BD%D0%B0%D0%B9_%D1%81%D0%B0%D0%BC%D0%B0%D1%81%D0%B2%D1%8F%D0%B4%D0%BE%D0%BC%D0%B0%D1%81%D1%86%D1%96_%D0%B4%D0%B0%D1%88%D0%BA%D0%BE%D0%BB%D1%8C%D0%BD%D1%96%D0%BA%D0%B0%D1%9E_%D1%81%D1%82%D0%B0%D1%80%D1%88%D0%B0%D0%B3%D0%B0_%D0%B4%D0%B0%D1%88%D0%BA%D0%BE%D0%BB%D1%8C%D0%BD%D0%B0%D0%B3%D0%B0_%D1%9E%D0%B7%D1%80%D0%BE%D1%81%D1%82%D1%83.docx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docs.google.com/document/d/1JxMvkMxNmh53A9uM7GrkLfZuDTX_Jw52yucN1zEoedc/edit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xMNNneGlDK9307nDPGuphBI9mghZdMC_/view?usp=sharing" TargetMode="External"/><Relationship Id="rId5" Type="http://schemas.openxmlformats.org/officeDocument/2006/relationships/hyperlink" Target="https://docs.google.com/document/d/1XTNyC6Xexivc1CJggfIbrm9YgBAw2Uer-8eyuvmdH2I/edit?usp=sharing" TargetMode="External"/><Relationship Id="rId10" Type="http://schemas.openxmlformats.org/officeDocument/2006/relationships/hyperlink" Target="http://https/content.schools.by/lipnishki/library/%D0%90%D0%9F%D0%9E%D0%92%D0%95%D0%94_%D0%AD%D0%9A%D0%A1%D0%9A%D0%A3%D0%A0%D0%A1.docx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docs.google.com/document/d/1vqidRn6AINKKgdSxzJhkrD3Xg3_2Ws00b_e5VfUaXFw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D:\Из рабочего стола 2020-2021\МЕТОДИЧЕСКАЯ РАБОТА 20-21\Нескучная метод.работа 21.04.2021\Емайл-конференция 21.04.2021\ФОН презентаций\SAVE_20210420_18524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428625" y="428625"/>
            <a:ext cx="8286750" cy="5446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</a:pPr>
            <a:r>
              <a:rPr lang="en-US" sz="2800" b="1" i="1" u="none" strike="noStrike" cap="none" dirty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800" b="1" i="1" u="none" strike="noStrike" cap="none" dirty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rgbClr val="A3A3A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imes New Roman"/>
              <a:buNone/>
            </a:pPr>
            <a:r>
              <a:rPr lang="en-US" sz="1800" b="1" i="0" u="none" strike="noStrike" cap="none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</a:t>
            </a:r>
            <a:r>
              <a:rPr lang="en-US" sz="1800" b="1" i="0" u="none" strike="noStrike" cap="none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учреждение</a:t>
            </a:r>
            <a:r>
              <a:rPr lang="en-US" sz="1800" b="1" i="0" u="none" strike="noStrike" cap="none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образования</a:t>
            </a:r>
            <a:r>
              <a:rPr lang="en-US" sz="1800" b="1" i="0" u="none" strike="noStrike" cap="none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1800" b="1" i="0" u="none" strike="noStrike" cap="none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Липнишковская</a:t>
            </a:r>
            <a:r>
              <a:rPr lang="en-US" sz="1800" b="1" i="0" u="none" strike="noStrike" cap="none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средняя</a:t>
            </a:r>
            <a:r>
              <a:rPr lang="en-US" sz="1800" b="1" i="0" u="none" strike="noStrike" cap="none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школа</a:t>
            </a:r>
            <a:r>
              <a:rPr lang="en-US" sz="1800" b="1" i="0" u="none" strike="noStrike" cap="none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Ивьевского</a:t>
            </a:r>
            <a:r>
              <a:rPr lang="en-US" sz="1800" b="1" i="0" u="none" strike="noStrike" cap="none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района</a:t>
            </a:r>
            <a:r>
              <a:rPr lang="en-US" sz="1800" b="1" i="0" u="none" strike="noStrike" cap="none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400"/>
              <a:buFont typeface="Corsiva"/>
              <a:buNone/>
            </a:pPr>
            <a:r>
              <a:rPr lang="ru-RU" sz="2400" b="1" i="0" u="none" strike="noStrike" cap="none" dirty="0" smtClean="0">
                <a:solidFill>
                  <a:srgbClr val="72002C"/>
                </a:solidFill>
                <a:latin typeface="Corsiva"/>
                <a:ea typeface="Corsiva"/>
                <a:cs typeface="Corsiva"/>
                <a:sym typeface="Corsiva"/>
              </a:rPr>
              <a:t>Областной центр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400"/>
              <a:buFont typeface="Corsiva"/>
              <a:buNone/>
            </a:pPr>
            <a:r>
              <a:rPr lang="ru-RU" sz="2400" b="1" i="0" u="none" strike="noStrike" cap="none" dirty="0" smtClean="0">
                <a:solidFill>
                  <a:srgbClr val="72002C"/>
                </a:solidFill>
                <a:latin typeface="Corsiva"/>
                <a:ea typeface="Corsiva"/>
                <a:cs typeface="Corsiva"/>
                <a:sym typeface="Corsiva"/>
              </a:rPr>
              <a:t>эффективных педагогических практик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rgbClr val="72002C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800"/>
              <a:buFont typeface="Impact"/>
              <a:buNone/>
            </a:pPr>
            <a:r>
              <a:rPr lang="en-US" sz="2800" b="0" i="0" u="none" strike="noStrike" cap="none" dirty="0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«</a:t>
            </a:r>
            <a:r>
              <a:rPr lang="en-US" sz="2800" b="0" i="0" u="none" strike="noStrike" cap="none" dirty="0" err="1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Формирование</a:t>
            </a:r>
            <a:r>
              <a:rPr lang="en-US" sz="2800" b="0" i="0" u="none" strike="noStrike" cap="none" dirty="0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800" b="0" i="0" u="none" strike="noStrike" cap="none" dirty="0" err="1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национально-культурных</a:t>
            </a:r>
            <a:r>
              <a:rPr lang="en-US" sz="2800" b="0" i="0" u="none" strike="noStrike" cap="none" dirty="0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800" b="0" i="0" u="none" strike="noStrike" cap="none" dirty="0" err="1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компетенций</a:t>
            </a:r>
            <a:r>
              <a:rPr lang="en-US" sz="2800" b="0" i="0" u="none" strike="noStrike" cap="none" dirty="0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800" b="0" i="0" u="none" strike="noStrike" cap="none" dirty="0" err="1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посредством</a:t>
            </a:r>
            <a:r>
              <a:rPr lang="en-US" sz="2800" b="0" i="0" u="none" strike="noStrike" cap="none" dirty="0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800" b="0" i="0" u="none" strike="noStrike" cap="none" dirty="0" err="1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использования</a:t>
            </a:r>
            <a:r>
              <a:rPr lang="en-US" sz="2800" b="0" i="0" u="none" strike="noStrike" cap="none" dirty="0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 в </a:t>
            </a:r>
            <a:r>
              <a:rPr lang="en-US" sz="2800" b="0" i="0" u="none" strike="noStrike" cap="none" dirty="0" err="1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образовательном</a:t>
            </a:r>
            <a:r>
              <a:rPr lang="en-US" sz="2800" b="0" i="0" u="none" strike="noStrike" cap="none" dirty="0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800" b="0" i="0" u="none" strike="noStrike" cap="none" dirty="0" err="1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процессе</a:t>
            </a:r>
            <a:r>
              <a:rPr lang="en-US" sz="2800" b="0" i="0" u="none" strike="noStrike" cap="none" dirty="0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800" b="0" i="0" u="none" strike="noStrike" cap="none" dirty="0" err="1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краеведческого</a:t>
            </a:r>
            <a:r>
              <a:rPr lang="en-US" sz="2800" b="0" i="0" u="none" strike="noStrike" cap="none" dirty="0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800"/>
              <a:buFont typeface="Impact"/>
              <a:buNone/>
            </a:pPr>
            <a:r>
              <a:rPr lang="en-US" sz="2800" b="0" i="0" u="none" strike="noStrike" cap="none" dirty="0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       </a:t>
            </a:r>
            <a:r>
              <a:rPr lang="en-US" sz="2800" b="0" i="0" u="none" strike="noStrike" cap="none" dirty="0" err="1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материала</a:t>
            </a:r>
            <a:r>
              <a:rPr lang="en-US" sz="2800" b="0" i="0" u="none" strike="noStrike" cap="none" dirty="0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 в </a:t>
            </a:r>
            <a:r>
              <a:rPr lang="en-US" sz="2800" b="0" i="0" u="none" strike="noStrike" cap="none" dirty="0" err="1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учебной</a:t>
            </a:r>
            <a:r>
              <a:rPr lang="en-US" sz="2800" b="0" i="0" u="none" strike="noStrike" cap="none" dirty="0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 и </a:t>
            </a:r>
            <a:r>
              <a:rPr lang="en-US" sz="2800" b="0" i="0" u="none" strike="noStrike" cap="none" dirty="0" err="1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внеучебной</a:t>
            </a:r>
            <a:r>
              <a:rPr lang="en-US" sz="2800" b="0" i="0" u="none" strike="noStrike" cap="none" dirty="0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800" b="0" i="0" u="none" strike="noStrike" cap="none" dirty="0" err="1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деятельности</a:t>
            </a:r>
            <a:r>
              <a:rPr lang="en-US" sz="2800" b="0" i="0" u="none" strike="noStrike" cap="none" dirty="0">
                <a:solidFill>
                  <a:srgbClr val="72002C"/>
                </a:solidFill>
                <a:latin typeface="Impact"/>
                <a:ea typeface="Impact"/>
                <a:cs typeface="Impact"/>
                <a:sym typeface="Impact"/>
              </a:rPr>
              <a:t>» 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3714750" y="5503862"/>
            <a:ext cx="51435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Руководитель: Волчек Ирина Ивановна, заместитель директора по воспитательной работе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/>
        </p:nvSpPr>
        <p:spPr>
          <a:xfrm>
            <a:off x="357187" y="214312"/>
            <a:ext cx="832008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800" b="1" i="1" u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1" name="Google Shape;231;p24"/>
          <p:cNvSpPr txBox="1"/>
          <p:nvPr/>
        </p:nvSpPr>
        <p:spPr>
          <a:xfrm>
            <a:off x="3635375" y="5857875"/>
            <a:ext cx="21605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2" name="Google Shape;232;p24"/>
          <p:cNvSpPr txBox="1"/>
          <p:nvPr/>
        </p:nvSpPr>
        <p:spPr>
          <a:xfrm>
            <a:off x="0" y="0"/>
            <a:ext cx="23018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33" name="Google Shape;233;p24"/>
          <p:cNvSpPr txBox="1"/>
          <p:nvPr/>
        </p:nvSpPr>
        <p:spPr>
          <a:xfrm>
            <a:off x="857250" y="1785937"/>
            <a:ext cx="79295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4" name="Google Shape;234;p24"/>
          <p:cNvSpPr txBox="1"/>
          <p:nvPr/>
        </p:nvSpPr>
        <p:spPr>
          <a:xfrm>
            <a:off x="642937" y="2643187"/>
            <a:ext cx="7715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5" name="Google Shape;235;p24"/>
          <p:cNvSpPr txBox="1"/>
          <p:nvPr/>
        </p:nvSpPr>
        <p:spPr>
          <a:xfrm>
            <a:off x="428625" y="1214437"/>
            <a:ext cx="814387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571500" y="428625"/>
            <a:ext cx="7929562" cy="612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Самарэалізацыя</a:t>
            </a: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(self-aktualization) </a:t>
            </a: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рэалізацыя патэнцыялу асобы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Вялікі тлумачальны сацыялагічны слоўнік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Падыходы ў філасофіі да самарэалізацыі: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</a:pPr>
            <a:r>
              <a:rPr lang="en-US" sz="3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“самарэалізацыя як рэалізацыя патрэбаў у самастабілізацыі”, “ідэя чалавека як 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3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аўтара самога сябе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3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”, “самарэалізацыя як асноўны шлях руху чалавека да асабістай сталасці і адна з істотных яго патрэбаў”, “самарэалізацыя як натуральны шлях саматворчасці”, “самарэалізацыя як функцыя чалавека, доўг перад самым чалавецтвам” і інш.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p24" descr="D:\Из рабочего стола 2020-2021\МЕТОДИЧЕСКАЯ РАБОТА 20-21\Нескучная метод.работа 21.04.2021\Емайл-конференция 21.04.2021\ФОН презентаций\SAVE_20210420_185408.jpg"/>
          <p:cNvPicPr preferRelativeResize="0"/>
          <p:nvPr/>
        </p:nvPicPr>
        <p:blipFill rotWithShape="1">
          <a:blip r:embed="rId4">
            <a:alphaModFix/>
          </a:blip>
          <a:srcRect b="11902"/>
          <a:stretch/>
        </p:blipFill>
        <p:spPr>
          <a:xfrm>
            <a:off x="-1587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4"/>
          <p:cNvSpPr txBox="1"/>
          <p:nvPr/>
        </p:nvSpPr>
        <p:spPr>
          <a:xfrm>
            <a:off x="857250" y="428625"/>
            <a:ext cx="79295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9" name="Google Shape;239;p24"/>
          <p:cNvSpPr txBox="1"/>
          <p:nvPr/>
        </p:nvSpPr>
        <p:spPr>
          <a:xfrm>
            <a:off x="1042987" y="334962"/>
            <a:ext cx="7743825" cy="52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0042"/>
              </a:buClr>
              <a:buSzPts val="2400"/>
              <a:buFont typeface="Garamond"/>
              <a:buNone/>
            </a:pP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Если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вам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интересно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данное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направление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и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вы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хотели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бы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получить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консультации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принять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участие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запланированных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мероприятиях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 smtClean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нашего</a:t>
            </a:r>
            <a:r>
              <a:rPr lang="en-US" sz="2400" b="1" i="0" u="none" dirty="0" smtClean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центра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мы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готовы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помочь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решении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ваших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вопросов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связанных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с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формированием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национально-культурных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компетенций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посредством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использования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образовательном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процессе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краеведческого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материала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учебной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и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внеучебной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деятельности</a:t>
            </a:r>
            <a:r>
              <a:rPr lang="en-US" sz="2400" b="1" i="0" u="none" dirty="0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75005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005F"/>
              </a:buClr>
              <a:buSzPts val="2400"/>
              <a:buFont typeface="Garamond"/>
              <a:buNone/>
            </a:pPr>
            <a:r>
              <a:rPr lang="en-US" sz="2400" b="0" i="0" u="none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ПРИГЛАШАЕМ К СОТРУДНИЧЕСТВУ!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005F"/>
              </a:buClr>
              <a:buSzPts val="2400"/>
              <a:buFont typeface="Garamond"/>
              <a:buNone/>
            </a:pPr>
            <a:r>
              <a:rPr lang="en-US" sz="2400" b="0" i="0" u="none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ЖДЁМ ВАШИ ЗАЯВКИ! 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75005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003F"/>
              </a:buClr>
              <a:buSzPts val="2400"/>
              <a:buFont typeface="Garamond"/>
              <a:buNone/>
            </a:pPr>
            <a:r>
              <a:rPr lang="en-US" sz="2400" b="0" i="0" u="none" dirty="0">
                <a:solidFill>
                  <a:srgbClr val="34003F"/>
                </a:solidFill>
                <a:latin typeface="Garamond"/>
                <a:ea typeface="Garamond"/>
                <a:cs typeface="Garamond"/>
                <a:sym typeface="Garamond"/>
              </a:rPr>
              <a:t>     </a:t>
            </a:r>
            <a:r>
              <a:rPr lang="en-US" sz="24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График</a:t>
            </a:r>
            <a:r>
              <a:rPr lang="en-US" sz="2400" b="1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работы</a:t>
            </a:r>
            <a:r>
              <a:rPr lang="en-US" sz="2400" b="1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 dirty="0" err="1" smtClean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центра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005F"/>
              </a:buClr>
              <a:buSzPts val="2400"/>
              <a:buFont typeface="Garamond"/>
              <a:buNone/>
            </a:pPr>
            <a:r>
              <a:rPr lang="en-US" sz="2400" b="0" i="0" u="none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dirty="0"/>
          </a:p>
        </p:txBody>
      </p:sp>
      <p:graphicFrame>
        <p:nvGraphicFramePr>
          <p:cNvPr id="240" name="Google Shape;240;p24"/>
          <p:cNvGraphicFramePr/>
          <p:nvPr/>
        </p:nvGraphicFramePr>
        <p:xfrm>
          <a:off x="1027112" y="5249862"/>
          <a:ext cx="5724525" cy="1262736"/>
        </p:xfrm>
        <a:graphic>
          <a:graphicData uri="http://schemas.openxmlformats.org/drawingml/2006/table">
            <a:tbl>
              <a:tblPr>
                <a:noFill/>
                <a:tableStyleId>{46C7B976-784E-4C8B-99EB-5A5B5AE54E3B}</a:tableStyleId>
              </a:tblPr>
              <a:tblGrid>
                <a:gridCol w="1733550"/>
                <a:gridCol w="3990975"/>
              </a:tblGrid>
              <a:tr h="315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Garamond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Четверг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Garamond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14.00 – 16.00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15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Garamond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Суббота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aramond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10.00 - 12.00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EDB"/>
                    </a:solidFill>
                  </a:tcPr>
                </a:tc>
              </a:tr>
              <a:tr h="63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Garamond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Понедельник - пятница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aramond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по электронной почте: lipnishkisch@grodno-region.by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8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 descr="D:\Из рабочего стола 2020-2021\МЕТОДИЧЕСКАЯ РАБОТА 20-21\Нескучная метод.работа 21.04.2021\Емайл-конференция 21.04.2021\ФОН презентаций\SAVE_20210420_1854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357187" y="214312"/>
            <a:ext cx="832008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85000"/>
              </a:lnSpc>
              <a:buClr>
                <a:srgbClr val="FFFFFF"/>
              </a:buClr>
              <a:buSzPts val="1400"/>
            </a:pPr>
            <a:endParaRPr b="1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algn="ctr">
              <a:buClr>
                <a:srgbClr val="F2F2F2"/>
              </a:buClr>
              <a:buSzPts val="2800"/>
            </a:pPr>
            <a:r>
              <a:rPr lang="en-US" sz="2800" b="1" i="1">
                <a:solidFill>
                  <a:srgbClr val="F2F2F2"/>
                </a:solidFill>
              </a:rPr>
              <a:t>	</a:t>
            </a:r>
            <a:endParaRPr sz="2800" b="1" i="1">
              <a:solidFill>
                <a:srgbClr val="F2F2F2"/>
              </a:solidFill>
            </a:endParaRPr>
          </a:p>
          <a:p>
            <a:pPr algn="ctr">
              <a:buClr>
                <a:srgbClr val="FFFFFF"/>
              </a:buClr>
              <a:buSzPts val="2800"/>
            </a:pP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b="1">
                <a:solidFill>
                  <a:srgbClr val="FFFFFF"/>
                </a:solidFill>
              </a:rPr>
              <a:t> 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3635375" y="5857875"/>
            <a:ext cx="21605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FFFF"/>
              </a:buClr>
              <a:buSzPts val="1800"/>
            </a:pPr>
            <a:r>
              <a:rPr lang="en-US" sz="1800">
                <a:solidFill>
                  <a:srgbClr val="FFFFFF"/>
                </a:solidFill>
              </a:rPr>
              <a:t> 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0" y="0"/>
            <a:ext cx="23018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buClr>
                <a:srgbClr val="FFFFFF"/>
              </a:buClr>
              <a:buSzPts val="1400"/>
              <a:buFont typeface="Calibri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857250" y="1785937"/>
            <a:ext cx="79295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42937" y="2643187"/>
            <a:ext cx="7715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FFFFFF"/>
              </a:buClr>
              <a:buSzPts val="2400"/>
            </a:pPr>
            <a:r>
              <a:rPr lang="en-US" sz="2400">
                <a:solidFill>
                  <a:srgbClr val="FFFFFF"/>
                </a:solidFill>
              </a:rPr>
              <a:t> 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428625" y="1214437"/>
            <a:ext cx="814387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indent="450850" algn="just">
              <a:buClr>
                <a:srgbClr val="FFFFFF"/>
              </a:buClr>
              <a:buSzPts val="2000"/>
            </a:pPr>
            <a:r>
              <a:rPr lang="en-US" sz="2000" b="1">
                <a:solidFill>
                  <a:srgbClr val="FFFFFF"/>
                </a:solidFill>
              </a:rPr>
              <a:t> </a:t>
            </a:r>
            <a:endParaRPr sz="2000">
              <a:solidFill>
                <a:srgbClr val="FFFFFF"/>
              </a:solidFill>
            </a:endParaRPr>
          </a:p>
          <a:p>
            <a:pPr indent="450850" algn="just">
              <a:buClr>
                <a:srgbClr val="FFFFFF"/>
              </a:buClr>
              <a:buSzPts val="2800"/>
            </a:pPr>
            <a:endParaRPr sz="2800">
              <a:solidFill>
                <a:srgbClr val="FFFFFF"/>
              </a:solidFill>
            </a:endParaRPr>
          </a:p>
          <a:p>
            <a:pPr indent="450850" algn="just">
              <a:buClr>
                <a:srgbClr val="FFFFFF"/>
              </a:buClr>
              <a:buSzPts val="2800"/>
            </a:pPr>
            <a:endParaRPr sz="2800">
              <a:solidFill>
                <a:srgbClr val="FFFFFF"/>
              </a:solidFill>
            </a:endParaRPr>
          </a:p>
          <a:p>
            <a:pPr indent="450850" algn="just">
              <a:buClr>
                <a:srgbClr val="FFFFFF"/>
              </a:buClr>
              <a:buSzPts val="2800"/>
            </a:pPr>
            <a:endParaRPr sz="2800">
              <a:solidFill>
                <a:srgbClr val="FFFFFF"/>
              </a:solidFill>
            </a:endParaRPr>
          </a:p>
          <a:p>
            <a:pPr indent="450850" algn="just">
              <a:buClr>
                <a:srgbClr val="FFFFFF"/>
              </a:buClr>
              <a:buSzPts val="2800"/>
            </a:pPr>
            <a:endParaRPr sz="2800">
              <a:solidFill>
                <a:srgbClr val="FFFFFF"/>
              </a:solidFill>
            </a:endParaRPr>
          </a:p>
          <a:p>
            <a:endParaRPr sz="2800">
              <a:solidFill>
                <a:srgbClr val="FFFFFF"/>
              </a:solidFill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928687" y="214312"/>
            <a:ext cx="7643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4E003F"/>
              </a:buClr>
              <a:buSzPts val="2800"/>
              <a:buFont typeface="Garamond"/>
              <a:buNone/>
            </a:pPr>
            <a:r>
              <a:rPr lang="en-US" sz="2800" b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3200">
              <a:solidFill>
                <a:srgbClr val="4E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3200">
              <a:solidFill>
                <a:srgbClr val="4E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3143250" y="3143250"/>
            <a:ext cx="48577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4E003F"/>
              </a:buClr>
              <a:buSzPts val="3200"/>
              <a:buFont typeface="Garamond"/>
              <a:buNone/>
            </a:pPr>
            <a:r>
              <a:rPr lang="en-US" sz="3200" b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1160462" y="60334"/>
            <a:ext cx="764381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72002C"/>
              </a:buClr>
              <a:buSzPts val="2800"/>
              <a:buFont typeface="Garamond"/>
              <a:buNone/>
            </a:pPr>
            <a:r>
              <a:rPr lang="ru-RU" sz="2800" b="1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Цель и задачи центра эффективных педагогических практик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928687" y="782812"/>
            <a:ext cx="8001000" cy="53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>
              <a:buClr>
                <a:srgbClr val="72002C"/>
              </a:buClr>
              <a:buSzPts val="2000"/>
              <a:buFont typeface="Garamond"/>
              <a:buNone/>
            </a:pPr>
            <a:endParaRPr lang="ru-RU" sz="1800" dirty="0" smtClean="0">
              <a:solidFill>
                <a:srgbClr val="72002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just">
              <a:buClr>
                <a:srgbClr val="72002C"/>
              </a:buClr>
              <a:buSzPts val="2000"/>
              <a:buFont typeface="Garamond"/>
              <a:buNone/>
            </a:pPr>
            <a:r>
              <a:rPr lang="ru-RU" sz="1800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Цель: распространение перспективного педагогического и управленческого опыта по формированию национально-культурных компетенций через интеграцию учебной и </a:t>
            </a:r>
            <a:r>
              <a:rPr lang="ru-RU" sz="1800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внеучебной</a:t>
            </a:r>
            <a:r>
              <a:rPr lang="ru-RU" sz="1800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деятельности посредством использования в образовательном процессе краеведческого материала.</a:t>
            </a:r>
          </a:p>
          <a:p>
            <a:pPr algn="just">
              <a:buClr>
                <a:srgbClr val="72002C"/>
              </a:buClr>
              <a:buSzPts val="2000"/>
              <a:buFont typeface="Garamond"/>
              <a:buNone/>
            </a:pPr>
            <a:r>
              <a:rPr lang="ru-RU" sz="1800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Задачи:</a:t>
            </a:r>
          </a:p>
          <a:p>
            <a:pPr marL="342900" indent="-342900" algn="just">
              <a:buClr>
                <a:srgbClr val="72002C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сформировать образовательное пространство центра по информационной и научно-методической поддержке образовательного процесса по реализуемому содержательному направлению, разработка учебно-методического обеспечения, накопление, хранение и распространение информационных ресурсов;</a:t>
            </a:r>
          </a:p>
          <a:p>
            <a:pPr marL="342900" indent="-342900" algn="just">
              <a:buClr>
                <a:srgbClr val="72002C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оказать организационно-методическую, консультативную поддержку педагогическим коллективам дошкольного и общего среднего образования по вопросам формирования национально-культурных компетенций;</a:t>
            </a:r>
          </a:p>
          <a:p>
            <a:pPr marL="285750" indent="-285750" algn="just">
              <a:buClr>
                <a:srgbClr val="72002C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организовать обучение различных категорий педагогических работников по использованию в практике новейших достижений в области образования, оперативному овладению перспективным педагогическим опытом, новаторскими методиками обучения и воспитания</a:t>
            </a:r>
          </a:p>
          <a:p>
            <a:pPr algn="just">
              <a:buClr>
                <a:srgbClr val="72002C"/>
              </a:buClr>
              <a:buSzPts val="2000"/>
              <a:buFont typeface="Garamond"/>
              <a:buNone/>
            </a:pPr>
            <a:r>
              <a:rPr lang="ru-RU" sz="2000" b="1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7081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 descr="D:\Из рабочего стола 2020-2021\МЕТОДИЧЕСКАЯ РАБОТА 20-21\Нескучная метод.работа 21.04.2021\Емайл-конференция 21.04.2021\ФОН презентаций\SAVE_20210420_1854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357187" y="214312"/>
            <a:ext cx="832008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800" b="1" i="1" u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3635375" y="5857875"/>
            <a:ext cx="21605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0" y="0"/>
            <a:ext cx="23018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857250" y="1785937"/>
            <a:ext cx="79295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42937" y="2643187"/>
            <a:ext cx="7715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428625" y="1214437"/>
            <a:ext cx="814387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928687" y="214312"/>
            <a:ext cx="7643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003F"/>
              </a:buClr>
              <a:buSzPts val="2800"/>
              <a:buFont typeface="Garamond"/>
              <a:buNone/>
            </a:pPr>
            <a:r>
              <a:rPr lang="en-US" sz="2800" b="1" i="0" u="none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3200" b="0" i="0" u="none">
              <a:solidFill>
                <a:srgbClr val="4E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4E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3143250" y="3143250"/>
            <a:ext cx="48577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003F"/>
              </a:buClr>
              <a:buSzPts val="3200"/>
              <a:buFont typeface="Garamond"/>
              <a:buNone/>
            </a:pPr>
            <a:r>
              <a:rPr lang="en-US" sz="3200" b="1" i="0" u="none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1143000" y="285760"/>
            <a:ext cx="764381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800"/>
              <a:buFont typeface="Garamond"/>
              <a:buNone/>
            </a:pPr>
            <a:r>
              <a:rPr lang="en-US" sz="2800" b="1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Основные</a:t>
            </a:r>
            <a:r>
              <a:rPr lang="en-US" sz="2800" b="1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направления</a:t>
            </a:r>
            <a:r>
              <a:rPr lang="en-US" sz="2800" b="1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деятельности</a:t>
            </a:r>
            <a:r>
              <a:rPr lang="en-US" sz="2800" b="1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800" b="1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центра эффективных педагогических практик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928687" y="1583025"/>
            <a:ext cx="80010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000"/>
              <a:buFont typeface="Garamond"/>
              <a:buNone/>
            </a:pPr>
            <a:r>
              <a:rPr lang="en-US" sz="2000" b="1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en-US" sz="2000" b="1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Организационно-методическая</a:t>
            </a:r>
            <a:r>
              <a:rPr lang="en-US" sz="2000" b="1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работа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000"/>
              <a:buFont typeface="Garamond"/>
              <a:buNone/>
            </a:pP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Предоставление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имеющихся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материально-технических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педагогических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информационных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интеллектуальных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программно-методических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ресурсов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для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подготовки</a:t>
            </a:r>
            <a:r>
              <a:rPr lang="en-US" sz="2000" b="0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проведения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научно-практических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конференций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0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семинаров</a:t>
            </a:r>
            <a:r>
              <a:rPr lang="ru-RU" sz="2000" b="0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по</a:t>
            </a:r>
            <a:r>
              <a:rPr lang="en-US" sz="2000" b="0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актуальным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вопросам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развития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образования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области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;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подготовки</a:t>
            </a:r>
            <a:r>
              <a:rPr lang="en-US" sz="2000" b="0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участников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конкурсов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профессионального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мастерства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педагогических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работников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;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содействия</a:t>
            </a:r>
            <a:r>
              <a:rPr lang="en-US" sz="2000" b="0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функционированию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сети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районных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областных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)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методических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объединений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или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формирований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педагогических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работников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;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организации</a:t>
            </a:r>
            <a:r>
              <a:rPr lang="en-US" sz="2000" b="0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методических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консультаций</a:t>
            </a:r>
            <a:r>
              <a:rPr lang="en-US" sz="20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 descr="D:\Из рабочего стола 2020-2021\МЕТОДИЧЕСКАЯ РАБОТА 20-21\Нескучная метод.работа 21.04.2021\Емайл-конференция 21.04.2021\ФОН презентаций\SAVE_20210420_1854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357187" y="214312"/>
            <a:ext cx="832008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800" b="1" i="1" u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3635375" y="5857875"/>
            <a:ext cx="21605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0" y="0"/>
            <a:ext cx="23018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857250" y="1785937"/>
            <a:ext cx="79295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642937" y="2643187"/>
            <a:ext cx="7715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428625" y="1214437"/>
            <a:ext cx="814387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928687" y="214312"/>
            <a:ext cx="7643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003F"/>
              </a:buClr>
              <a:buSzPts val="2800"/>
              <a:buFont typeface="Garamond"/>
              <a:buNone/>
            </a:pPr>
            <a:r>
              <a:rPr lang="en-US" sz="2800" b="1" i="0" u="none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3200" b="0" i="0" u="none">
              <a:solidFill>
                <a:srgbClr val="4E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4E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3143250" y="3143250"/>
            <a:ext cx="48577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003F"/>
              </a:buClr>
              <a:buSzPts val="3200"/>
              <a:buFont typeface="Garamond"/>
              <a:buNone/>
            </a:pPr>
            <a:r>
              <a:rPr lang="en-US" sz="3200" b="1" i="0" u="none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1028678" y="298830"/>
            <a:ext cx="793434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492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800"/>
              <a:buFont typeface="Garamond"/>
              <a:buNone/>
            </a:pPr>
            <a:r>
              <a:rPr lang="en-US" sz="2800" b="1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Основные</a:t>
            </a:r>
            <a:r>
              <a:rPr lang="en-US" sz="2800" b="1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направления</a:t>
            </a:r>
            <a:r>
              <a:rPr lang="en-US" sz="2800" b="1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деятельности</a:t>
            </a:r>
            <a:r>
              <a:rPr lang="en-US" sz="2800" b="1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800" b="1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ц</a:t>
            </a:r>
            <a:r>
              <a:rPr lang="ru-RU" sz="2800" b="1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ентра эффективных педагогических практик</a:t>
            </a:r>
            <a:endParaRPr dirty="0"/>
          </a:p>
        </p:txBody>
      </p:sp>
      <p:sp>
        <p:nvSpPr>
          <p:cNvPr id="141" name="Google Shape;141;p18"/>
          <p:cNvSpPr txBox="1"/>
          <p:nvPr/>
        </p:nvSpPr>
        <p:spPr>
          <a:xfrm>
            <a:off x="928687" y="1565274"/>
            <a:ext cx="80010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1800"/>
              <a:buFont typeface="Garamond"/>
              <a:buNone/>
            </a:pPr>
            <a:r>
              <a:rPr lang="en-US" sz="1800" b="1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en-US" sz="1800" b="1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Информационно-методическая</a:t>
            </a:r>
            <a:r>
              <a:rPr lang="en-US" sz="1800" b="1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1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работа</a:t>
            </a:r>
            <a:r>
              <a:rPr lang="en-US" sz="1800" b="1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участие</a:t>
            </a:r>
            <a:r>
              <a:rPr lang="en-US" sz="1800" b="0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в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формировании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банка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педагогической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и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методической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информации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;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изучение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перспективного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педагогического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опыта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и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достижений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системе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образования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и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их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распространение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;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разработка</a:t>
            </a:r>
            <a:r>
              <a:rPr lang="en-US" sz="1800" b="0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внедрение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инновационных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образовательных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технологий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;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организация</a:t>
            </a:r>
            <a:r>
              <a:rPr lang="en-US" sz="1800" b="0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проведение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конференций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семинаров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практикумов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и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т.д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.;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формирование</a:t>
            </a:r>
            <a:r>
              <a:rPr lang="en-US" sz="1800" b="0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библиотеки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современной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учебно-методической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и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педагогической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литературы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;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освоение</a:t>
            </a:r>
            <a:r>
              <a:rPr lang="en-US" sz="1800" b="0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информационных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технологий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нового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поколения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включая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информационные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технологии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реального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времени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высокоскоростной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обмен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информацией</a:t>
            </a:r>
            <a:r>
              <a:rPr lang="ru-RU" sz="1800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;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создание</a:t>
            </a:r>
            <a:r>
              <a:rPr lang="en-US" sz="1800" b="0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медиатеки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по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направлениям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заявленным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в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тематике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центра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предназначенной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для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работы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с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педагогами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обучающимися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района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800" b="0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области</a:t>
            </a:r>
            <a:r>
              <a:rPr lang="en-US" sz="1800" b="0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;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 descr="D:\Из рабочего стола 2020-2021\МЕТОДИЧЕСКАЯ РАБОТА 20-21\Нескучная метод.работа 21.04.2021\Емайл-конференция 21.04.2021\ФОН презентаций\SAVE_20210420_1854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357187" y="214312"/>
            <a:ext cx="832008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85000"/>
              </a:lnSpc>
              <a:buClr>
                <a:srgbClr val="FFFFFF"/>
              </a:buClr>
              <a:buSzPts val="1400"/>
            </a:pPr>
            <a:endParaRPr b="1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algn="ctr">
              <a:buClr>
                <a:srgbClr val="F2F2F2"/>
              </a:buClr>
              <a:buSzPts val="2800"/>
            </a:pPr>
            <a:r>
              <a:rPr lang="en-US" sz="2800" b="1" i="1">
                <a:solidFill>
                  <a:srgbClr val="F2F2F2"/>
                </a:solidFill>
              </a:rPr>
              <a:t>	</a:t>
            </a:r>
            <a:endParaRPr sz="2800" b="1" i="1">
              <a:solidFill>
                <a:srgbClr val="F2F2F2"/>
              </a:solidFill>
            </a:endParaRPr>
          </a:p>
          <a:p>
            <a:pPr algn="ctr">
              <a:buClr>
                <a:srgbClr val="FFFFFF"/>
              </a:buClr>
              <a:buSzPts val="2800"/>
            </a:pP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b="1">
                <a:solidFill>
                  <a:srgbClr val="FFFFFF"/>
                </a:solidFill>
              </a:rPr>
              <a:t> 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3635375" y="5857875"/>
            <a:ext cx="21605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FFFF"/>
              </a:buClr>
              <a:buSzPts val="1800"/>
            </a:pPr>
            <a:r>
              <a:rPr lang="en-US" sz="1800">
                <a:solidFill>
                  <a:srgbClr val="FFFFFF"/>
                </a:solidFill>
              </a:rPr>
              <a:t> 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0" y="0"/>
            <a:ext cx="23018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buClr>
                <a:srgbClr val="FFFFFF"/>
              </a:buClr>
              <a:buSzPts val="1400"/>
              <a:buFont typeface="Calibri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857250" y="1785937"/>
            <a:ext cx="79295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642937" y="2643187"/>
            <a:ext cx="7715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FFFFFF"/>
              </a:buClr>
              <a:buSzPts val="2400"/>
            </a:pPr>
            <a:r>
              <a:rPr lang="en-US" sz="2400">
                <a:solidFill>
                  <a:srgbClr val="FFFFFF"/>
                </a:solidFill>
              </a:rPr>
              <a:t> 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428625" y="1214437"/>
            <a:ext cx="814387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indent="450850" algn="just">
              <a:buClr>
                <a:srgbClr val="FFFFFF"/>
              </a:buClr>
              <a:buSzPts val="2000"/>
            </a:pPr>
            <a:r>
              <a:rPr lang="en-US" sz="2000" b="1">
                <a:solidFill>
                  <a:srgbClr val="FFFFFF"/>
                </a:solidFill>
              </a:rPr>
              <a:t> </a:t>
            </a:r>
            <a:endParaRPr sz="2000">
              <a:solidFill>
                <a:srgbClr val="FFFFFF"/>
              </a:solidFill>
            </a:endParaRPr>
          </a:p>
          <a:p>
            <a:pPr indent="450850" algn="just">
              <a:buClr>
                <a:srgbClr val="FFFFFF"/>
              </a:buClr>
              <a:buSzPts val="2800"/>
            </a:pPr>
            <a:endParaRPr sz="2800">
              <a:solidFill>
                <a:srgbClr val="FFFFFF"/>
              </a:solidFill>
            </a:endParaRPr>
          </a:p>
          <a:p>
            <a:pPr indent="450850" algn="just">
              <a:buClr>
                <a:srgbClr val="FFFFFF"/>
              </a:buClr>
              <a:buSzPts val="2800"/>
            </a:pPr>
            <a:endParaRPr sz="2800">
              <a:solidFill>
                <a:srgbClr val="FFFFFF"/>
              </a:solidFill>
            </a:endParaRPr>
          </a:p>
          <a:p>
            <a:pPr indent="450850" algn="just">
              <a:buClr>
                <a:srgbClr val="FFFFFF"/>
              </a:buClr>
              <a:buSzPts val="2800"/>
            </a:pPr>
            <a:endParaRPr sz="2800">
              <a:solidFill>
                <a:srgbClr val="FFFFFF"/>
              </a:solidFill>
            </a:endParaRPr>
          </a:p>
          <a:p>
            <a:pPr indent="450850" algn="just">
              <a:buClr>
                <a:srgbClr val="FFFFFF"/>
              </a:buClr>
              <a:buSzPts val="2800"/>
            </a:pPr>
            <a:endParaRPr sz="2800">
              <a:solidFill>
                <a:srgbClr val="FFFFFF"/>
              </a:solidFill>
            </a:endParaRPr>
          </a:p>
          <a:p>
            <a:endParaRPr sz="2800">
              <a:solidFill>
                <a:srgbClr val="FFFFFF"/>
              </a:solidFill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928687" y="214312"/>
            <a:ext cx="7643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4E003F"/>
              </a:buClr>
              <a:buSzPts val="2800"/>
              <a:buFont typeface="Garamond"/>
              <a:buNone/>
            </a:pPr>
            <a:r>
              <a:rPr lang="en-US" sz="2800" b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3200">
              <a:solidFill>
                <a:srgbClr val="4E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3200">
              <a:solidFill>
                <a:srgbClr val="4E00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3143250" y="3143250"/>
            <a:ext cx="48577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4E003F"/>
              </a:buClr>
              <a:buSzPts val="3200"/>
              <a:buFont typeface="Garamond"/>
              <a:buNone/>
            </a:pPr>
            <a:r>
              <a:rPr lang="en-US" sz="3200" b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1028678" y="298830"/>
            <a:ext cx="793434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indent="449262" algn="ctr">
              <a:buClr>
                <a:srgbClr val="72002C"/>
              </a:buClr>
              <a:buSzPts val="2800"/>
              <a:buFont typeface="Garamond"/>
              <a:buNone/>
            </a:pPr>
            <a:r>
              <a:rPr lang="en-US" sz="2800" b="1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Основные</a:t>
            </a:r>
            <a:r>
              <a:rPr lang="en-US" sz="2800" b="1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направления</a:t>
            </a:r>
            <a:r>
              <a:rPr lang="en-US" sz="2800" b="1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деятельности</a:t>
            </a:r>
            <a:r>
              <a:rPr lang="en-US" sz="2800" b="1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800" b="1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центра эффективных педагогических практик</a:t>
            </a:r>
            <a:endParaRPr dirty="0"/>
          </a:p>
        </p:txBody>
      </p:sp>
      <p:sp>
        <p:nvSpPr>
          <p:cNvPr id="141" name="Google Shape;141;p18"/>
          <p:cNvSpPr txBox="1"/>
          <p:nvPr/>
        </p:nvSpPr>
        <p:spPr>
          <a:xfrm>
            <a:off x="928687" y="1042060"/>
            <a:ext cx="8001000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just">
              <a:buClr>
                <a:srgbClr val="72002C"/>
              </a:buClr>
              <a:buSzPts val="1800"/>
              <a:buFont typeface="Garamond"/>
              <a:buNone/>
            </a:pPr>
            <a:endParaRPr lang="ru-RU" sz="1800" b="1" dirty="0" smtClean="0">
              <a:solidFill>
                <a:srgbClr val="72002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just">
              <a:buClr>
                <a:srgbClr val="72002C"/>
              </a:buClr>
              <a:buSzPts val="1800"/>
              <a:buFont typeface="Garamond"/>
              <a:buNone/>
            </a:pPr>
            <a:r>
              <a:rPr lang="en-US" sz="1800" b="1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1800" b="1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en-US" sz="1800" b="1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Информационно-методическая</a:t>
            </a:r>
            <a:r>
              <a:rPr lang="en-US" sz="1800" b="1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1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работа</a:t>
            </a:r>
            <a:r>
              <a:rPr lang="en-US" sz="1800" b="1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 dirty="0"/>
          </a:p>
          <a:p>
            <a:pPr marL="285750" indent="-285750" algn="just"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и</a:t>
            </a:r>
            <a:r>
              <a:rPr lang="ru-RU" sz="1800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нформационная и научно-методическая поддержка образовательного процесса;</a:t>
            </a:r>
          </a:p>
          <a:p>
            <a:pPr marL="285750" indent="-285750" algn="just"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72002C"/>
                </a:solidFill>
                <a:latin typeface="Garamond"/>
                <a:ea typeface="Garamond"/>
                <a:sym typeface="Garamond"/>
              </a:rPr>
              <a:t>с</a:t>
            </a:r>
            <a:r>
              <a:rPr lang="ru-RU" sz="1800" dirty="0" smtClean="0">
                <a:solidFill>
                  <a:srgbClr val="72002C"/>
                </a:solidFill>
                <a:latin typeface="Garamond"/>
                <a:ea typeface="Garamond"/>
                <a:sym typeface="Garamond"/>
              </a:rPr>
              <a:t>оздание, реализация и сопровождение блога центра эффективных педагогических практик;</a:t>
            </a:r>
          </a:p>
          <a:p>
            <a:pPr marL="285750" indent="-285750" algn="just"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72002C"/>
                </a:solidFill>
                <a:latin typeface="Garamond"/>
                <a:ea typeface="Garamond"/>
                <a:sym typeface="Garamond"/>
              </a:rPr>
              <a:t>о</a:t>
            </a:r>
            <a:r>
              <a:rPr lang="ru-RU" sz="1800" dirty="0" smtClean="0">
                <a:solidFill>
                  <a:srgbClr val="72002C"/>
                </a:solidFill>
                <a:latin typeface="Garamond"/>
                <a:ea typeface="Garamond"/>
                <a:sym typeface="Garamond"/>
              </a:rPr>
              <a:t>рганизация и осуществление выставочной деятельности по пропаганде новых технологий;</a:t>
            </a:r>
          </a:p>
          <a:p>
            <a:pPr marL="285750" indent="-285750" algn="just"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72002C"/>
                </a:solidFill>
                <a:latin typeface="Garamond"/>
                <a:ea typeface="Garamond"/>
                <a:sym typeface="Garamond"/>
              </a:rPr>
              <a:t>о</a:t>
            </a:r>
            <a:r>
              <a:rPr lang="ru-RU" sz="1800" dirty="0" smtClean="0">
                <a:solidFill>
                  <a:srgbClr val="72002C"/>
                </a:solidFill>
                <a:latin typeface="Garamond"/>
                <a:ea typeface="Garamond"/>
                <a:sym typeface="Garamond"/>
              </a:rPr>
              <a:t>рганизация консультационной деятельности по направлениям, заявленным в тематике центра;</a:t>
            </a:r>
          </a:p>
          <a:p>
            <a:pPr marL="285750" indent="-285750" algn="just"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72002C"/>
                </a:solidFill>
                <a:latin typeface="Garamond"/>
                <a:ea typeface="Garamond"/>
                <a:sym typeface="Garamond"/>
              </a:rPr>
              <a:t>в</a:t>
            </a:r>
            <a:r>
              <a:rPr lang="ru-RU" sz="1800" dirty="0" smtClean="0">
                <a:solidFill>
                  <a:srgbClr val="72002C"/>
                </a:solidFill>
                <a:latin typeface="Garamond"/>
                <a:ea typeface="Garamond"/>
                <a:sym typeface="Garamond"/>
              </a:rPr>
              <a:t>заимодействие с другими учреждениями образования и центрами эффективных педагогических практик;</a:t>
            </a:r>
          </a:p>
          <a:p>
            <a:pPr marL="285750" indent="-285750" algn="just"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72002C"/>
                </a:solidFill>
                <a:latin typeface="Garamond"/>
                <a:ea typeface="Garamond"/>
                <a:sym typeface="Garamond"/>
              </a:rPr>
              <a:t>п</a:t>
            </a:r>
            <a:r>
              <a:rPr lang="ru-RU" sz="1800" dirty="0" smtClean="0">
                <a:solidFill>
                  <a:srgbClr val="72002C"/>
                </a:solidFill>
                <a:latin typeface="Garamond"/>
                <a:ea typeface="Garamond"/>
                <a:sym typeface="Garamond"/>
              </a:rPr>
              <a:t>одготовка методических рекомендаций по направлениям своей деятельности;</a:t>
            </a:r>
          </a:p>
          <a:p>
            <a:pPr marL="285750" indent="-285750" algn="just"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72002C"/>
                </a:solidFill>
                <a:latin typeface="Garamond"/>
                <a:ea typeface="Garamond"/>
                <a:sym typeface="Garamond"/>
              </a:rPr>
              <a:t>в</a:t>
            </a:r>
            <a:r>
              <a:rPr lang="ru-RU" sz="1800" dirty="0" smtClean="0">
                <a:solidFill>
                  <a:srgbClr val="72002C"/>
                </a:solidFill>
                <a:latin typeface="Garamond"/>
                <a:ea typeface="Garamond"/>
                <a:sym typeface="Garamond"/>
              </a:rPr>
              <a:t>ыявление, изучение, обобщение и распространение передового педагогического опыта по своему направлению деятельности;</a:t>
            </a:r>
          </a:p>
          <a:p>
            <a:pPr marL="285750" indent="-285750" algn="just"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72002C"/>
                </a:solidFill>
                <a:latin typeface="Garamond"/>
                <a:ea typeface="Garamond"/>
                <a:sym typeface="Garamond"/>
              </a:rPr>
              <a:t>п</a:t>
            </a:r>
            <a:r>
              <a:rPr lang="ru-RU" sz="1800" dirty="0" smtClean="0">
                <a:solidFill>
                  <a:srgbClr val="72002C"/>
                </a:solidFill>
                <a:latin typeface="Garamond"/>
                <a:ea typeface="Garamond"/>
                <a:sym typeface="Garamond"/>
              </a:rPr>
              <a:t>редоставление возможности дистанционного консультирования.</a:t>
            </a:r>
          </a:p>
          <a:p>
            <a:pPr marL="285750" indent="-285750" algn="just">
              <a:buClr>
                <a:srgbClr val="72002C"/>
              </a:buClr>
              <a:buSzPts val="1800"/>
              <a:buFont typeface="Arial" panose="020B0604020202020204" pitchFamily="34" charset="0"/>
              <a:buChar char="•"/>
            </a:pPr>
            <a:endParaRPr lang="ru-RU" dirty="0" smtClean="0">
              <a:ea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52792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/>
        </p:nvSpPr>
        <p:spPr>
          <a:xfrm>
            <a:off x="357187" y="214312"/>
            <a:ext cx="832008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800" b="1" i="1" u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3635375" y="5857875"/>
            <a:ext cx="21605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500062" y="2571750"/>
            <a:ext cx="1651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rgbClr val="72002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857250" y="1785937"/>
            <a:ext cx="79295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4" name="Google Shape;164;p20"/>
          <p:cNvSpPr txBox="1"/>
          <p:nvPr/>
        </p:nvSpPr>
        <p:spPr>
          <a:xfrm>
            <a:off x="642937" y="2643187"/>
            <a:ext cx="7715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428625" y="1214437"/>
            <a:ext cx="814387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571500" y="428625"/>
            <a:ext cx="7929562" cy="612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Самарэалізацыя</a:t>
            </a: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(self-aktualization) </a:t>
            </a:r>
            <a:r>
              <a:rPr lang="en-US" sz="3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рэалізацыя патэнцыялу асобы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Вялікі тлумачальны сацыялагічны слоўнік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Падыходы ў філасофіі да самарэалізацыі: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mes New Roman"/>
              <a:buNone/>
            </a:pPr>
            <a:r>
              <a:rPr lang="en-US" sz="3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“самарэалізацыя як рэалізацыя патрэбаў у самастабілізацыі”, “ідэя чалавека як 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3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аўтара самога сябе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3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”, “самарэалізацыя як асноўны шлях руху чалавека да асабістай сталасці і адна з істотных яго патрэбаў”, “самарэалізацыя як натуральны шлях саматворчасці”, “самарэалізацыя як функцыя чалавека, доўг перад самым чалавецтвам” і інш.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20" descr="D:\Из рабочего стола 2020-2021\МЕТОДИЧЕСКАЯ РАБОТА 20-21\Нескучная метод.работа 21.04.2021\Емайл-конференция 21.04.2021\ФОН презентаций\SAVE_20210420_18523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8181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642937" y="571500"/>
            <a:ext cx="8215312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0042"/>
              </a:buClr>
              <a:buSzPts val="2800"/>
              <a:buFont typeface="Garamond"/>
              <a:buNone/>
            </a:pPr>
            <a:r>
              <a:rPr lang="en-US" sz="2800" b="1" i="1" u="none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800" b="1" i="0" u="none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1" i="0" u="none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Garamond"/>
              <a:buNone/>
            </a:pPr>
            <a:r>
              <a:rPr lang="en-US" sz="2800" b="1" i="0" u="none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800" b="1" i="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1" i="0" u="none">
              <a:solidFill>
                <a:srgbClr val="E900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E900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714375" y="1389113"/>
            <a:ext cx="778668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003F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Волчек</a:t>
            </a:r>
            <a:r>
              <a:rPr lang="en-US" sz="2000" b="1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Ирина</a:t>
            </a:r>
            <a:r>
              <a:rPr lang="en-US" sz="2000" b="1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Ивановна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заместитель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директора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по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воспитательной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работе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руководитель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 smtClean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центра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003F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Томило</a:t>
            </a:r>
            <a:r>
              <a:rPr lang="en-US" sz="2000" b="1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Елена</a:t>
            </a:r>
            <a:r>
              <a:rPr lang="en-US" sz="2000" b="1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Михайловна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учитель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начальных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классов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высшей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квалификационной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категории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003F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3.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Рафалович</a:t>
            </a:r>
            <a:r>
              <a:rPr lang="en-US" sz="2000" b="1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Елена</a:t>
            </a:r>
            <a:r>
              <a:rPr lang="en-US" sz="2000" b="1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Степановна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воспитатель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дошкольного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образования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высшей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квалификационной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категории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003F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4.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Полторак</a:t>
            </a:r>
            <a:r>
              <a:rPr lang="en-US" sz="2000" b="1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Татьяна</a:t>
            </a:r>
            <a:r>
              <a:rPr lang="en-US" sz="2000" b="1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Ивановна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учитель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музыки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и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искусства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музыкальный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руководитель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высшей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квалификационной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категории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003F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5.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Зверко</a:t>
            </a:r>
            <a:r>
              <a:rPr lang="en-US" sz="2000" b="1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Елена</a:t>
            </a:r>
            <a:r>
              <a:rPr lang="en-US" sz="2000" b="1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Николаевна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учитель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белорусского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языка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и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литературы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высшей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квалификационной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категории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003F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6.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Унгур</a:t>
            </a:r>
            <a:r>
              <a:rPr lang="en-US" sz="2000" b="1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Мария</a:t>
            </a:r>
            <a:r>
              <a:rPr lang="en-US" sz="2000" b="1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Иосифовна</a:t>
            </a:r>
            <a:r>
              <a:rPr lang="en-US" sz="2000" b="0" i="0" u="none" dirty="0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0" i="0" u="none" dirty="0" err="1">
                <a:solidFill>
                  <a:srgbClr val="4E003F"/>
                </a:solidFill>
                <a:latin typeface="Garamond"/>
                <a:ea typeface="Garamond"/>
                <a:cs typeface="Garamond"/>
                <a:sym typeface="Garamond"/>
              </a:rPr>
              <a:t>педагог-организатор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dirty="0">
              <a:solidFill>
                <a:srgbClr val="4E00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005F"/>
              </a:buClr>
              <a:buSzPts val="1600"/>
              <a:buFont typeface="Garamond"/>
              <a:buNone/>
            </a:pPr>
            <a:r>
              <a:rPr lang="en-US" sz="1600" b="0" i="0" u="none" dirty="0" err="1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Деятельность</a:t>
            </a:r>
            <a:r>
              <a:rPr lang="en-US" sz="1600" b="0" i="0" u="none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творческой</a:t>
            </a:r>
            <a:r>
              <a:rPr lang="en-US" sz="1600" b="0" i="0" u="none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группы</a:t>
            </a:r>
            <a:r>
              <a:rPr lang="en-US" sz="1600" b="0" i="0" u="none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по</a:t>
            </a:r>
            <a:r>
              <a:rPr lang="en-US" sz="1600" b="0" i="0" u="none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реализации</a:t>
            </a:r>
            <a:r>
              <a:rPr lang="en-US" sz="1600" b="0" i="0" u="none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мероприятий</a:t>
            </a:r>
            <a:r>
              <a:rPr lang="en-US" sz="1600" b="0" i="0" u="none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 smtClean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центра</a:t>
            </a:r>
            <a:r>
              <a:rPr lang="ru-RU" sz="1600" b="0" i="0" u="none" dirty="0" smtClean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эффективных педагогических практик</a:t>
            </a:r>
            <a:r>
              <a:rPr lang="en-US" sz="1600" b="0" i="0" u="none" dirty="0" smtClean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обозначена</a:t>
            </a:r>
            <a:r>
              <a:rPr lang="en-US" sz="1600" b="0" i="0" u="none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приказом</a:t>
            </a:r>
            <a:r>
              <a:rPr lang="en-US" sz="1600" b="0" i="0" u="none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по</a:t>
            </a:r>
            <a:r>
              <a:rPr lang="en-US" sz="1600" b="0" i="0" u="none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учреждению</a:t>
            </a:r>
            <a:r>
              <a:rPr lang="en-US" sz="1600" b="0" i="0" u="none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dirty="0" err="1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от</a:t>
            </a:r>
            <a:r>
              <a:rPr lang="en-US" sz="1600" b="0" i="0" u="none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1600" dirty="0" smtClean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05</a:t>
            </a:r>
            <a:r>
              <a:rPr lang="en-US" sz="1600" b="0" i="0" u="none" dirty="0" smtClean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.0</a:t>
            </a:r>
            <a:r>
              <a:rPr lang="ru-RU" sz="1600" b="0" i="0" u="none" dirty="0" smtClean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r>
              <a:rPr lang="en-US" sz="1600" b="0" i="0" u="none" dirty="0" smtClean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.202</a:t>
            </a:r>
            <a:r>
              <a:rPr lang="ru-RU" sz="1600" b="0" i="0" u="none" dirty="0" smtClean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r>
              <a:rPr lang="en-US" sz="1600" b="0" i="0" u="none" dirty="0" smtClean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№</a:t>
            </a:r>
            <a:r>
              <a:rPr lang="ru-RU" sz="1600" dirty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1600" dirty="0" smtClean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10</a:t>
            </a:r>
            <a:r>
              <a:rPr lang="en-US" sz="1600" b="0" i="0" u="none" dirty="0" smtClean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1600" b="0" i="0" u="none" dirty="0" smtClean="0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rgbClr val="75005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1143000" y="142091"/>
            <a:ext cx="657225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800"/>
              <a:buFont typeface="Garamond"/>
              <a:buNone/>
            </a:pPr>
            <a:r>
              <a:rPr lang="en-US" sz="2800" b="1" i="0" u="none" dirty="0" err="1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Состав</a:t>
            </a:r>
            <a:r>
              <a:rPr lang="en-US" sz="2800" b="1" i="0" u="none" dirty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dirty="0" err="1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центра</a:t>
            </a:r>
            <a:r>
              <a:rPr lang="ru-RU" sz="2800" b="1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800"/>
              <a:buFont typeface="Garamond"/>
              <a:buNone/>
            </a:pPr>
            <a:r>
              <a:rPr lang="ru-RU" sz="2800" b="1" i="0" u="none" dirty="0" smtClean="0">
                <a:solidFill>
                  <a:srgbClr val="72002C"/>
                </a:solidFill>
                <a:latin typeface="Garamond"/>
                <a:ea typeface="Garamond"/>
                <a:cs typeface="Garamond"/>
                <a:sym typeface="Garamond"/>
              </a:rPr>
              <a:t>эффективных педагогических практик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/>
        </p:nvSpPr>
        <p:spPr>
          <a:xfrm>
            <a:off x="357187" y="214312"/>
            <a:ext cx="832008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800" b="1" i="1" u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3635375" y="5857875"/>
            <a:ext cx="21605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0" y="0"/>
            <a:ext cx="23018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1214437" y="1643062"/>
            <a:ext cx="79295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500062" y="428625"/>
            <a:ext cx="8001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500062" y="571500"/>
            <a:ext cx="8143875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50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Спецыфічныя віды дзейнасці ў самарэалізацыі педагога:</a:t>
            </a:r>
            <a:endParaRPr/>
          </a:p>
          <a:p>
            <a:pPr marL="0" marR="0" lvl="0" indent="450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-адукацыйная;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-метадычная;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-арганізацыйная;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-рэфлексіўна-творчая;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-камунікатыўная;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-навукова-даследчая;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-інавацыйная.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1" descr="D:\Из рабочего стола 2020-2021\МЕТОДИЧЕСКАЯ РАБОТА 20-21\Нескучная метод.работа 21.04.2021\Емайл-конференция 21.04.2021\ФОН презентаций\SAVE_20210420_18522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037" y="0"/>
            <a:ext cx="91900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857250" y="142875"/>
            <a:ext cx="79295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0043"/>
              </a:buClr>
              <a:buSzPts val="3200"/>
              <a:buFont typeface="Garamond"/>
              <a:buNone/>
            </a:pPr>
            <a:r>
              <a:rPr lang="en-US" sz="3200" b="1" i="0" u="none">
                <a:solidFill>
                  <a:srgbClr val="AB0043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graphicFrame>
        <p:nvGraphicFramePr>
          <p:cNvPr id="183" name="Google Shape;183;p21"/>
          <p:cNvGraphicFramePr/>
          <p:nvPr>
            <p:extLst>
              <p:ext uri="{D42A27DB-BD31-4B8C-83A1-F6EECF244321}">
                <p14:modId xmlns:p14="http://schemas.microsoft.com/office/powerpoint/2010/main" val="3262933935"/>
              </p:ext>
            </p:extLst>
          </p:nvPr>
        </p:nvGraphicFramePr>
        <p:xfrm>
          <a:off x="1357312" y="357187"/>
          <a:ext cx="6786550" cy="981456"/>
        </p:xfrm>
        <a:graphic>
          <a:graphicData uri="http://schemas.openxmlformats.org/drawingml/2006/table">
            <a:tbl>
              <a:tblPr>
                <a:noFill/>
                <a:tableStyleId>{46C7B976-784E-4C8B-99EB-5A5B5AE54E3B}</a:tableStyleId>
              </a:tblPr>
              <a:tblGrid>
                <a:gridCol w="6786550"/>
              </a:tblGrid>
              <a:tr h="981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1" i="0" u="none" strike="noStrike" cap="none" dirty="0" err="1">
                          <a:solidFill>
                            <a:srgbClr val="22222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Контакты</a:t>
                      </a:r>
                      <a:r>
                        <a:rPr lang="en-US" sz="2800" b="1" i="0" u="none" strike="noStrike" cap="none" dirty="0">
                          <a:solidFill>
                            <a:srgbClr val="22222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rgbClr val="22222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руководителя</a:t>
                      </a:r>
                      <a:r>
                        <a:rPr lang="en-US" sz="2800" b="1" i="0" u="none" strike="noStrike" cap="none" dirty="0" smtClean="0">
                          <a:solidFill>
                            <a:srgbClr val="22222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22222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центра</a:t>
                      </a:r>
                      <a:r>
                        <a:rPr lang="en-US" sz="2800" b="1" i="0" u="none" strike="noStrike" cap="none" dirty="0">
                          <a:solidFill>
                            <a:srgbClr val="22222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endParaRPr lang="ru-RU" sz="2800" b="1" i="0" u="none" strike="noStrike" cap="none" dirty="0" smtClean="0">
                        <a:solidFill>
                          <a:srgbClr val="222222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1" i="0" u="none" strike="noStrike" cap="none" dirty="0" smtClean="0">
                          <a:solidFill>
                            <a:srgbClr val="22222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(</a:t>
                      </a:r>
                      <a:r>
                        <a:rPr lang="en-US" sz="2800" b="1" i="0" u="none" strike="noStrike" cap="none" dirty="0" err="1">
                          <a:solidFill>
                            <a:srgbClr val="22222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телефон</a:t>
                      </a:r>
                      <a:r>
                        <a:rPr lang="en-US" sz="2800" b="1" i="0" u="none" strike="noStrike" cap="none" dirty="0">
                          <a:solidFill>
                            <a:srgbClr val="22222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22222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рабочий</a:t>
                      </a:r>
                      <a:r>
                        <a:rPr lang="en-US" sz="2800" b="1" i="0" u="none" strike="noStrike" cap="none" dirty="0">
                          <a:solidFill>
                            <a:srgbClr val="22222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, е-mail)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7E8"/>
                    </a:solidFill>
                  </a:tcPr>
                </a:tc>
              </a:tr>
            </a:tbl>
          </a:graphicData>
        </a:graphic>
      </p:graphicFrame>
      <p:sp>
        <p:nvSpPr>
          <p:cNvPr id="184" name="Google Shape;184;p21"/>
          <p:cNvSpPr txBox="1"/>
          <p:nvPr/>
        </p:nvSpPr>
        <p:spPr>
          <a:xfrm>
            <a:off x="357187" y="1571625"/>
            <a:ext cx="8358187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005F"/>
              </a:buClr>
              <a:buSzPts val="2800"/>
              <a:buFont typeface="Calibri"/>
              <a:buNone/>
            </a:pPr>
            <a:r>
              <a:rPr lang="en-US" sz="2800" b="0" i="0" u="none" dirty="0" err="1">
                <a:solidFill>
                  <a:srgbClr val="75005F"/>
                </a:solidFill>
                <a:latin typeface="Calibri"/>
                <a:ea typeface="Calibri"/>
                <a:cs typeface="Calibri"/>
                <a:sym typeface="Calibri"/>
              </a:rPr>
              <a:t>Тел.рабочий</a:t>
            </a:r>
            <a:r>
              <a:rPr lang="en-US" sz="2800" b="0" i="0" u="none" dirty="0">
                <a:solidFill>
                  <a:srgbClr val="75005F"/>
                </a:solidFill>
                <a:latin typeface="Calibri"/>
                <a:ea typeface="Calibri"/>
                <a:cs typeface="Calibri"/>
                <a:sym typeface="Calibri"/>
              </a:rPr>
              <a:t>: (801595)-66459</a:t>
            </a:r>
            <a:endParaRPr sz="2800" b="0" i="0" u="none" dirty="0">
              <a:solidFill>
                <a:srgbClr val="75005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005F"/>
              </a:buClr>
              <a:buSzPts val="2800"/>
              <a:buFont typeface="Calibri"/>
              <a:buNone/>
            </a:pPr>
            <a:r>
              <a:rPr lang="en-US" sz="2800" b="0" i="0" u="none" dirty="0" err="1">
                <a:solidFill>
                  <a:srgbClr val="75005F"/>
                </a:solidFill>
                <a:latin typeface="Calibri"/>
                <a:ea typeface="Calibri"/>
                <a:cs typeface="Calibri"/>
                <a:sym typeface="Calibri"/>
              </a:rPr>
              <a:t>Тел</a:t>
            </a:r>
            <a:r>
              <a:rPr lang="en-US" sz="2800" b="0" i="0" u="none" dirty="0">
                <a:solidFill>
                  <a:srgbClr val="75005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b="0" i="0" u="none" dirty="0" err="1">
                <a:solidFill>
                  <a:srgbClr val="75005F"/>
                </a:solidFill>
                <a:latin typeface="Calibri"/>
                <a:ea typeface="Calibri"/>
                <a:cs typeface="Calibri"/>
                <a:sym typeface="Calibri"/>
              </a:rPr>
              <a:t>мобильный</a:t>
            </a:r>
            <a:r>
              <a:rPr lang="en-US" sz="2800" b="0" i="0" u="none" dirty="0">
                <a:solidFill>
                  <a:srgbClr val="75005F"/>
                </a:solidFill>
                <a:latin typeface="Calibri"/>
                <a:ea typeface="Calibri"/>
                <a:cs typeface="Calibri"/>
                <a:sym typeface="Calibri"/>
              </a:rPr>
              <a:t>: (8029)-1356057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005F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rgbClr val="75005F"/>
                </a:solidFill>
                <a:latin typeface="Arial"/>
                <a:ea typeface="Arial"/>
                <a:cs typeface="Arial"/>
                <a:sym typeface="Arial"/>
              </a:rPr>
              <a:t>ira.volchek74@mail.ru </a:t>
            </a:r>
            <a:endParaRPr dirty="0"/>
          </a:p>
        </p:txBody>
      </p:sp>
      <p:sp>
        <p:nvSpPr>
          <p:cNvPr id="185" name="Google Shape;185;p21"/>
          <p:cNvSpPr txBox="1"/>
          <p:nvPr/>
        </p:nvSpPr>
        <p:spPr>
          <a:xfrm>
            <a:off x="2571750" y="4857750"/>
            <a:ext cx="4572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005F"/>
              </a:buClr>
              <a:buSzPts val="2800"/>
              <a:buFont typeface="Garamond"/>
              <a:buNone/>
            </a:pPr>
            <a:r>
              <a:rPr lang="en-US" sz="2800" b="0" i="0" u="none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graphicFrame>
        <p:nvGraphicFramePr>
          <p:cNvPr id="186" name="Google Shape;186;p21"/>
          <p:cNvGraphicFramePr/>
          <p:nvPr>
            <p:extLst>
              <p:ext uri="{D42A27DB-BD31-4B8C-83A1-F6EECF244321}">
                <p14:modId xmlns:p14="http://schemas.microsoft.com/office/powerpoint/2010/main" val="1812041189"/>
              </p:ext>
            </p:extLst>
          </p:nvPr>
        </p:nvGraphicFramePr>
        <p:xfrm>
          <a:off x="1357312" y="3716337"/>
          <a:ext cx="6786550" cy="1280160"/>
        </p:xfrm>
        <a:graphic>
          <a:graphicData uri="http://schemas.openxmlformats.org/drawingml/2006/table">
            <a:tbl>
              <a:tblPr>
                <a:noFill/>
                <a:tableStyleId>{46C7B976-784E-4C8B-99EB-5A5B5AE54E3B}</a:tableStyleId>
              </a:tblPr>
              <a:tblGrid>
                <a:gridCol w="6786550"/>
              </a:tblGrid>
              <a:tr h="85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1" i="0" u="none" strike="noStrike" cap="none" dirty="0" err="1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Адрес</a:t>
                      </a:r>
                      <a:r>
                        <a:rPr lang="en-US" sz="2800" b="1" i="0" u="none" strike="noStrike" cap="none" dirty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сайта</a:t>
                      </a:r>
                      <a:r>
                        <a:rPr lang="en-US" sz="2800" b="1" i="0" u="none" strike="noStrike" cap="none" dirty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, </a:t>
                      </a:r>
                      <a:r>
                        <a:rPr lang="en-US" sz="2800" b="1" i="0" u="none" strike="noStrike" cap="none" dirty="0" err="1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где</a:t>
                      </a:r>
                      <a:r>
                        <a:rPr lang="en-US" sz="2800" b="1" i="0" u="none" strike="noStrike" cap="none" dirty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размещена</a:t>
                      </a:r>
                      <a:r>
                        <a:rPr lang="en-US" sz="2800" b="1" i="0" u="none" strike="noStrike" cap="none" dirty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страница</a:t>
                      </a:r>
                      <a:r>
                        <a:rPr lang="ru-RU" sz="2800" b="1" i="0" u="none" strike="noStrike" cap="none" baseline="0" dirty="0" smtClean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центра</a:t>
                      </a:r>
                      <a:endParaRPr lang="ru-RU" sz="2800" b="1" i="0" u="none" strike="noStrike" cap="none" dirty="0" smtClean="0">
                        <a:solidFill>
                          <a:srgbClr val="333333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dirty="0" smtClean="0">
                          <a:hlinkClick r:id="rId5"/>
                        </a:rPr>
                        <a:t>https://lipnishki.ivjeroo.gov.by</a:t>
                      </a:r>
                      <a:endParaRPr lang="ru-RU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800"/>
                        <a:buFont typeface="Garamond"/>
                        <a:buNone/>
                      </a:pP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7E8"/>
                    </a:solidFill>
                  </a:tcPr>
                </a:tc>
              </a:tr>
            </a:tbl>
          </a:graphicData>
        </a:graphic>
      </p:graphicFrame>
      <p:sp>
        <p:nvSpPr>
          <p:cNvPr id="187" name="Google Shape;187;p21"/>
          <p:cNvSpPr txBox="1"/>
          <p:nvPr/>
        </p:nvSpPr>
        <p:spPr>
          <a:xfrm>
            <a:off x="714375" y="5000625"/>
            <a:ext cx="80724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0042"/>
              </a:buClr>
              <a:buSzPts val="2800"/>
              <a:buFont typeface="Arial"/>
              <a:buNone/>
            </a:pPr>
            <a:r>
              <a:rPr lang="ru-RU" sz="2800" b="1" i="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/>
        </p:nvSpPr>
        <p:spPr>
          <a:xfrm>
            <a:off x="357187" y="214312"/>
            <a:ext cx="832008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800" b="1" i="1" u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3" name="Google Shape;193;p22"/>
          <p:cNvSpPr txBox="1"/>
          <p:nvPr/>
        </p:nvSpPr>
        <p:spPr>
          <a:xfrm>
            <a:off x="3635375" y="5857875"/>
            <a:ext cx="21605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0" y="0"/>
            <a:ext cx="23018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95" name="Google Shape;195;p22"/>
          <p:cNvSpPr txBox="1"/>
          <p:nvPr/>
        </p:nvSpPr>
        <p:spPr>
          <a:xfrm>
            <a:off x="1214437" y="1643062"/>
            <a:ext cx="79295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6" name="Google Shape;196;p22"/>
          <p:cNvSpPr txBox="1"/>
          <p:nvPr/>
        </p:nvSpPr>
        <p:spPr>
          <a:xfrm>
            <a:off x="500062" y="428625"/>
            <a:ext cx="8001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500062" y="571500"/>
            <a:ext cx="8143875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50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Спецыфічныя віды дзейнасці ў самарэалізацыі педагога:</a:t>
            </a:r>
            <a:endParaRPr/>
          </a:p>
          <a:p>
            <a:pPr marL="0" marR="0" lvl="0" indent="450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-адукацыйная;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-метадычная;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-арганізацыйная;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-рэфлексіўна-творчая;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-камунікатыўная;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-навукова-даследчая;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-інавацыйная.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22" descr="D:\Из рабочего стола 2020-2021\МЕТОДИЧЕСКАЯ РАБОТА 20-21\Нескучная метод.работа 21.04.2021\Емайл-конференция 21.04.2021\ФОН презентаций\SAVE_20210420_18522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6037" y="0"/>
            <a:ext cx="91900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 txBox="1"/>
          <p:nvPr/>
        </p:nvSpPr>
        <p:spPr>
          <a:xfrm>
            <a:off x="857250" y="142875"/>
            <a:ext cx="79295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0043"/>
              </a:buClr>
              <a:buSzPts val="3200"/>
              <a:buFont typeface="Garamond"/>
              <a:buNone/>
            </a:pPr>
            <a:r>
              <a:rPr lang="en-US" sz="3200" b="1" i="0" u="none">
                <a:solidFill>
                  <a:srgbClr val="AB0043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graphicFrame>
        <p:nvGraphicFramePr>
          <p:cNvPr id="200" name="Google Shape;200;p22"/>
          <p:cNvGraphicFramePr/>
          <p:nvPr>
            <p:extLst>
              <p:ext uri="{D42A27DB-BD31-4B8C-83A1-F6EECF244321}">
                <p14:modId xmlns:p14="http://schemas.microsoft.com/office/powerpoint/2010/main" val="4203702422"/>
              </p:ext>
            </p:extLst>
          </p:nvPr>
        </p:nvGraphicFramePr>
        <p:xfrm>
          <a:off x="1357312" y="1916112"/>
          <a:ext cx="6786550" cy="954342"/>
        </p:xfrm>
        <a:graphic>
          <a:graphicData uri="http://schemas.openxmlformats.org/drawingml/2006/table">
            <a:tbl>
              <a:tblPr>
                <a:noFill/>
                <a:tableStyleId>{46C7B976-784E-4C8B-99EB-5A5B5AE54E3B}</a:tableStyleId>
              </a:tblPr>
              <a:tblGrid>
                <a:gridCol w="6786550"/>
              </a:tblGrid>
              <a:tr h="86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003F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 b="1" i="0" u="none" strike="noStrike" cap="none" dirty="0" err="1" smtClean="0">
                          <a:solidFill>
                            <a:srgbClr val="4E003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5" action="ppaction://hlinkfile"/>
                        </a:rPr>
                        <a:t>Положени</a:t>
                      </a:r>
                      <a:r>
                        <a:rPr lang="ru-RU" sz="2800" b="1" i="0" u="none" strike="noStrike" cap="none" dirty="0" smtClean="0">
                          <a:solidFill>
                            <a:srgbClr val="4E003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5" action="ppaction://hlinkfile"/>
                        </a:rPr>
                        <a:t>ем</a:t>
                      </a:r>
                      <a:r>
                        <a:rPr lang="en-US" sz="2800" b="1" i="0" u="none" strike="noStrike" cap="none" dirty="0" smtClean="0">
                          <a:solidFill>
                            <a:srgbClr val="4E003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5" action="ppaction://hlinkfile"/>
                        </a:rPr>
                        <a:t> о</a:t>
                      </a:r>
                      <a:r>
                        <a:rPr lang="ru-RU" sz="2800" b="1" i="0" u="none" strike="noStrike" cap="none" dirty="0" smtClean="0">
                          <a:solidFill>
                            <a:srgbClr val="4E003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5" action="ppaction://hlinkfile"/>
                        </a:rPr>
                        <a:t>б областном</a:t>
                      </a:r>
                      <a:r>
                        <a:rPr lang="ru-RU" sz="2800" b="1" i="0" u="none" strike="noStrike" cap="none" baseline="0" dirty="0" smtClean="0">
                          <a:solidFill>
                            <a:srgbClr val="4E003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5" action="ppaction://hlinkfile"/>
                        </a:rPr>
                        <a:t> </a:t>
                      </a:r>
                      <a:r>
                        <a:rPr lang="en-US" sz="2800" b="1" i="0" u="none" strike="noStrike" cap="none" dirty="0" err="1" smtClean="0">
                          <a:solidFill>
                            <a:srgbClr val="4E003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5" action="ppaction://hlinkfile"/>
                        </a:rPr>
                        <a:t>центре</a:t>
                      </a:r>
                      <a:r>
                        <a:rPr lang="ru-RU" sz="2800" b="1" i="0" u="none" strike="noStrike" cap="none" dirty="0" smtClean="0">
                          <a:solidFill>
                            <a:srgbClr val="4E003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5" action="ppaction://hlinkfile"/>
                        </a:rPr>
                        <a:t> эффективных педагогических практик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7E8"/>
                    </a:solidFill>
                  </a:tcPr>
                </a:tc>
              </a:tr>
            </a:tbl>
          </a:graphicData>
        </a:graphic>
      </p:graphicFrame>
      <p:sp>
        <p:nvSpPr>
          <p:cNvPr id="201" name="Google Shape;201;p22"/>
          <p:cNvSpPr txBox="1"/>
          <p:nvPr/>
        </p:nvSpPr>
        <p:spPr>
          <a:xfrm>
            <a:off x="428625" y="364796"/>
            <a:ext cx="8358187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72002C"/>
                </a:solidFill>
                <a:latin typeface="Arial"/>
                <a:ea typeface="Arial"/>
                <a:cs typeface="Arial"/>
                <a:sym typeface="Arial"/>
              </a:rPr>
              <a:t>Работа</a:t>
            </a:r>
            <a:r>
              <a:rPr lang="en-US" sz="2800" b="1" i="0" u="none" dirty="0">
                <a:solidFill>
                  <a:srgbClr val="7200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 smtClean="0">
                <a:solidFill>
                  <a:srgbClr val="72002C"/>
                </a:solidFill>
                <a:latin typeface="Arial"/>
                <a:ea typeface="Arial"/>
                <a:cs typeface="Arial"/>
                <a:sym typeface="Arial"/>
              </a:rPr>
              <a:t>центра</a:t>
            </a:r>
            <a:r>
              <a:rPr lang="en-US" sz="2800" b="1" i="0" u="none" dirty="0" smtClean="0">
                <a:solidFill>
                  <a:srgbClr val="7200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2002C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72002C"/>
                </a:solidFill>
                <a:latin typeface="Arial"/>
                <a:ea typeface="Arial"/>
                <a:cs typeface="Arial"/>
                <a:sym typeface="Arial"/>
              </a:rPr>
              <a:t>осуществляется</a:t>
            </a:r>
            <a:r>
              <a:rPr lang="en-US" sz="2800" b="1" i="0" u="none" dirty="0">
                <a:solidFill>
                  <a:srgbClr val="72002C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800" b="1" i="0" u="none" dirty="0" err="1">
                <a:solidFill>
                  <a:srgbClr val="72002C"/>
                </a:solidFill>
                <a:latin typeface="Arial"/>
                <a:ea typeface="Arial"/>
                <a:cs typeface="Arial"/>
                <a:sym typeface="Arial"/>
              </a:rPr>
              <a:t>соответствии</a:t>
            </a:r>
            <a:r>
              <a:rPr lang="en-US" sz="2800" b="1" i="0" u="none" dirty="0">
                <a:solidFill>
                  <a:srgbClr val="72002C"/>
                </a:solidFill>
                <a:latin typeface="Arial"/>
                <a:ea typeface="Arial"/>
                <a:cs typeface="Arial"/>
                <a:sym typeface="Arial"/>
              </a:rPr>
              <a:t> с:</a:t>
            </a:r>
            <a:endParaRPr dirty="0"/>
          </a:p>
        </p:txBody>
      </p:sp>
      <p:sp>
        <p:nvSpPr>
          <p:cNvPr id="202" name="Google Shape;202;p22"/>
          <p:cNvSpPr txBox="1"/>
          <p:nvPr/>
        </p:nvSpPr>
        <p:spPr>
          <a:xfrm>
            <a:off x="2571750" y="4857750"/>
            <a:ext cx="4572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005F"/>
              </a:buClr>
              <a:buSzPts val="2800"/>
              <a:buFont typeface="Garamond"/>
              <a:buNone/>
            </a:pPr>
            <a:r>
              <a:rPr lang="en-US" sz="2800" b="0" i="0" u="none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graphicFrame>
        <p:nvGraphicFramePr>
          <p:cNvPr id="203" name="Google Shape;203;p22"/>
          <p:cNvGraphicFramePr/>
          <p:nvPr>
            <p:extLst>
              <p:ext uri="{D42A27DB-BD31-4B8C-83A1-F6EECF244321}">
                <p14:modId xmlns:p14="http://schemas.microsoft.com/office/powerpoint/2010/main" val="2133865658"/>
              </p:ext>
            </p:extLst>
          </p:nvPr>
        </p:nvGraphicFramePr>
        <p:xfrm>
          <a:off x="1357312" y="3429000"/>
          <a:ext cx="6786550" cy="1194816"/>
        </p:xfrm>
        <a:graphic>
          <a:graphicData uri="http://schemas.openxmlformats.org/drawingml/2006/table">
            <a:tbl>
              <a:tblPr>
                <a:noFill/>
                <a:tableStyleId>{46C7B976-784E-4C8B-99EB-5A5B5AE54E3B}</a:tableStyleId>
              </a:tblPr>
              <a:tblGrid>
                <a:gridCol w="678655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003F"/>
                        </a:buClr>
                        <a:buSzPts val="2800"/>
                        <a:buFont typeface="Garamond"/>
                        <a:buNone/>
                        <a:tabLst/>
                        <a:defRPr/>
                      </a:pPr>
                      <a:r>
                        <a:rPr lang="en-US" sz="2800" b="1" i="0" u="none" strike="noStrike" cap="none" dirty="0" err="1" smtClean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6" action="ppaction://hlinkfile"/>
                        </a:rPr>
                        <a:t>План</a:t>
                      </a:r>
                      <a:r>
                        <a:rPr lang="ru-RU" sz="2800" b="1" i="0" u="none" strike="noStrike" cap="none" dirty="0" smtClean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6" action="ppaction://hlinkfile"/>
                        </a:rPr>
                        <a:t>ом</a:t>
                      </a:r>
                      <a:r>
                        <a:rPr lang="en-US" sz="2800" b="1" i="0" u="none" strike="noStrike" cap="none" dirty="0" smtClean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6" action="ppaction://hlinkfile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6" action="ppaction://hlinkfile"/>
                        </a:rPr>
                        <a:t>работы</a:t>
                      </a:r>
                      <a:r>
                        <a:rPr lang="en-US" sz="2800" b="1" i="0" u="none" strike="noStrike" cap="none" dirty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6" action="ppaction://hlinkfile"/>
                        </a:rPr>
                        <a:t> </a:t>
                      </a:r>
                      <a:r>
                        <a:rPr lang="ru-RU" sz="2800" b="1" i="0" u="none" strike="noStrike" cap="none" dirty="0" smtClean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6" action="ppaction://hlinkfile"/>
                        </a:rPr>
                        <a:t>областного </a:t>
                      </a:r>
                      <a:r>
                        <a:rPr lang="en-US" sz="2800" b="1" i="0" u="none" strike="noStrike" cap="none" dirty="0" err="1" smtClean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6" action="ppaction://hlinkfile"/>
                        </a:rPr>
                        <a:t>центр</a:t>
                      </a:r>
                      <a:r>
                        <a:rPr lang="ru-RU" sz="2800" b="1" i="0" u="none" strike="noStrike" cap="none" dirty="0" smtClean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6" action="ppaction://hlinkfile"/>
                        </a:rPr>
                        <a:t>а</a:t>
                      </a:r>
                      <a:r>
                        <a:rPr lang="ru-RU" sz="2800" b="1" i="0" u="none" strike="noStrike" cap="none" baseline="0" dirty="0" smtClean="0">
                          <a:solidFill>
                            <a:srgbClr val="333333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  <a:hlinkClick r:id="rId6" action="ppaction://hlinkfile"/>
                        </a:rPr>
                        <a:t> эффективных педагогических практик 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800"/>
                        <a:buFont typeface="Garamond"/>
                        <a:buNone/>
                      </a:pP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/>
        </p:nvSpPr>
        <p:spPr>
          <a:xfrm>
            <a:off x="357187" y="214312"/>
            <a:ext cx="832008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</a:pPr>
            <a:r>
              <a:rPr lang="en-US" sz="2800" b="1" i="1" u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800" b="1" i="1" u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3635375" y="5857875"/>
            <a:ext cx="21605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1" name="Google Shape;211;p23"/>
          <p:cNvSpPr txBox="1"/>
          <p:nvPr/>
        </p:nvSpPr>
        <p:spPr>
          <a:xfrm>
            <a:off x="0" y="0"/>
            <a:ext cx="23018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12" name="Google Shape;212;p23"/>
          <p:cNvSpPr txBox="1"/>
          <p:nvPr/>
        </p:nvSpPr>
        <p:spPr>
          <a:xfrm>
            <a:off x="1214437" y="1643062"/>
            <a:ext cx="79295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3" name="Google Shape;213;p23"/>
          <p:cNvSpPr txBox="1"/>
          <p:nvPr/>
        </p:nvSpPr>
        <p:spPr>
          <a:xfrm>
            <a:off x="500062" y="428625"/>
            <a:ext cx="8001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4" name="Google Shape;214;p23"/>
          <p:cNvSpPr txBox="1"/>
          <p:nvPr/>
        </p:nvSpPr>
        <p:spPr>
          <a:xfrm>
            <a:off x="500062" y="571500"/>
            <a:ext cx="8143875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50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Спецыфічныя віды дзейнасці ў самарэалізацыі педагога:</a:t>
            </a:r>
            <a:endParaRPr/>
          </a:p>
          <a:p>
            <a:pPr marL="0" marR="0" lvl="0" indent="450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-адукацыйная;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-метадычная;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-арганізацыйная;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-рэфлексіўна-творчая;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-камунікатыўная;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-навукова-даследчая;</a:t>
            </a:r>
            <a:endParaRPr/>
          </a:p>
          <a:p>
            <a:pPr marL="0" marR="0" lvl="0" indent="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-інавацыйная.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5" name="Google Shape;215;p23" descr="D:\Из рабочего стола 2020-2021\МЕТОДИЧЕСКАЯ РАБОТА 20-21\Нескучная метод.работа 21.04.2021\Емайл-конференция 21.04.2021\ФОН презентаций\SAVE_20210420_18522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91900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3"/>
          <p:cNvSpPr txBox="1"/>
          <p:nvPr/>
        </p:nvSpPr>
        <p:spPr>
          <a:xfrm>
            <a:off x="857250" y="142875"/>
            <a:ext cx="79295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0043"/>
              </a:buClr>
              <a:buSzPts val="3200"/>
              <a:buFont typeface="Garamond"/>
              <a:buNone/>
            </a:pPr>
            <a:r>
              <a:rPr lang="en-US" sz="3200" b="1" i="0" u="none">
                <a:solidFill>
                  <a:srgbClr val="AB0043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217" name="Google Shape;217;p23"/>
          <p:cNvSpPr txBox="1"/>
          <p:nvPr/>
        </p:nvSpPr>
        <p:spPr>
          <a:xfrm>
            <a:off x="411162" y="234950"/>
            <a:ext cx="86090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0042"/>
              </a:buClr>
              <a:buSzPts val="2400"/>
              <a:buFont typeface="Arial"/>
              <a:buNone/>
            </a:pPr>
            <a:r>
              <a:rPr lang="en-US" sz="2400" b="1" i="0" u="none" dirty="0" err="1">
                <a:solidFill>
                  <a:srgbClr val="9C0042"/>
                </a:solidFill>
                <a:latin typeface="Arial"/>
                <a:ea typeface="Arial"/>
                <a:cs typeface="Arial"/>
                <a:sym typeface="Arial"/>
              </a:rPr>
              <a:t>Каталог</a:t>
            </a:r>
            <a:r>
              <a:rPr lang="en-US" sz="2400" b="1" i="0" u="none" dirty="0">
                <a:solidFill>
                  <a:srgbClr val="9C0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dirty="0">
              <a:solidFill>
                <a:srgbClr val="9C0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0042"/>
              </a:buClr>
              <a:buSzPts val="2400"/>
              <a:buFont typeface="Arial"/>
              <a:buNone/>
            </a:pPr>
            <a:r>
              <a:rPr lang="en-US" sz="2400" b="1" i="0" u="none" dirty="0" err="1">
                <a:solidFill>
                  <a:srgbClr val="9C0042"/>
                </a:solidFill>
                <a:latin typeface="Arial"/>
                <a:ea typeface="Arial"/>
                <a:cs typeface="Arial"/>
                <a:sym typeface="Arial"/>
              </a:rPr>
              <a:t>информационных</a:t>
            </a:r>
            <a:r>
              <a:rPr lang="en-US" sz="2400" b="1" i="0" u="none" dirty="0">
                <a:solidFill>
                  <a:srgbClr val="9C0042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0" u="none" dirty="0" err="1">
                <a:solidFill>
                  <a:srgbClr val="9C0042"/>
                </a:solidFill>
                <a:latin typeface="Arial"/>
                <a:ea typeface="Arial"/>
                <a:cs typeface="Arial"/>
                <a:sym typeface="Arial"/>
              </a:rPr>
              <a:t>методических</a:t>
            </a:r>
            <a:r>
              <a:rPr lang="en-US" sz="2400" b="1" i="0" u="none" dirty="0">
                <a:solidFill>
                  <a:srgbClr val="9C0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rgbClr val="9C0042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  <a:r>
              <a:rPr lang="en-US" sz="2400" b="1" i="0" u="none" dirty="0">
                <a:solidFill>
                  <a:srgbClr val="9C0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dirty="0">
              <a:solidFill>
                <a:srgbClr val="9C0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0042"/>
              </a:buClr>
              <a:buSzPts val="2400"/>
              <a:buFont typeface="Arial"/>
              <a:buNone/>
            </a:pPr>
            <a:r>
              <a:rPr lang="en-US" sz="2400" b="1" i="0" u="none" dirty="0" err="1" smtClean="0">
                <a:solidFill>
                  <a:srgbClr val="9C0042"/>
                </a:solidFill>
                <a:latin typeface="Arial"/>
                <a:ea typeface="Arial"/>
                <a:cs typeface="Arial"/>
                <a:sym typeface="Arial"/>
              </a:rPr>
              <a:t>центра</a:t>
            </a:r>
            <a:endParaRPr dirty="0"/>
          </a:p>
        </p:txBody>
      </p:sp>
      <p:sp>
        <p:nvSpPr>
          <p:cNvPr id="218" name="Google Shape;218;p23"/>
          <p:cNvSpPr txBox="1"/>
          <p:nvPr/>
        </p:nvSpPr>
        <p:spPr>
          <a:xfrm>
            <a:off x="2571750" y="4857750"/>
            <a:ext cx="4572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005F"/>
              </a:buClr>
              <a:buSzPts val="2800"/>
              <a:buFont typeface="Garamond"/>
              <a:buNone/>
            </a:pPr>
            <a:r>
              <a:rPr lang="en-US" sz="2800" b="0" i="0" u="none">
                <a:solidFill>
                  <a:srgbClr val="75005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219" name="Google Shape;219;p23"/>
          <p:cNvSpPr txBox="1"/>
          <p:nvPr/>
        </p:nvSpPr>
        <p:spPr>
          <a:xfrm>
            <a:off x="714375" y="5000625"/>
            <a:ext cx="80724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0042"/>
              </a:buClr>
              <a:buSzPts val="2800"/>
              <a:buFont typeface="Garamond"/>
              <a:buNone/>
            </a:pPr>
            <a:r>
              <a:rPr lang="en-US" sz="2800" b="1" i="0" u="none">
                <a:solidFill>
                  <a:srgbClr val="9C004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220" name="Google Shape;220;p23"/>
          <p:cNvSpPr txBox="1"/>
          <p:nvPr/>
        </p:nvSpPr>
        <p:spPr>
          <a:xfrm>
            <a:off x="511175" y="1508125"/>
            <a:ext cx="8286750" cy="708025"/>
          </a:xfrm>
          <a:prstGeom prst="rect">
            <a:avLst/>
          </a:prstGeom>
          <a:solidFill>
            <a:srgbClr val="FFC7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Практикум для учителей начальных классов «Разработка практико-ориентированных заданий на основе краеведческого материала»</a:t>
            </a:r>
            <a:endParaRPr/>
          </a:p>
        </p:txBody>
      </p:sp>
      <p:sp>
        <p:nvSpPr>
          <p:cNvPr id="221" name="Google Shape;221;p23"/>
          <p:cNvSpPr txBox="1"/>
          <p:nvPr/>
        </p:nvSpPr>
        <p:spPr>
          <a:xfrm>
            <a:off x="522287" y="2395537"/>
            <a:ext cx="8308975" cy="1016000"/>
          </a:xfrm>
          <a:prstGeom prst="rect">
            <a:avLst/>
          </a:prstGeom>
          <a:solidFill>
            <a:srgbClr val="FFC7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Кам</a:t>
            </a:r>
            <a:r>
              <a:rPr lang="en-US" sz="20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п</a:t>
            </a:r>
            <a:r>
              <a:rPr lang="en-US" sz="2000" b="1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етэнтнасна арыентаваныя заданні. 1 – 4 класы: дапаможнік для настаўнікаў пачатковых класаў устаноў агульнай сярэдняй адукацыі з беларускай мовай навучання</a:t>
            </a:r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522287" y="4691062"/>
            <a:ext cx="8320087" cy="708025"/>
          </a:xfrm>
          <a:prstGeom prst="rect">
            <a:avLst/>
          </a:prstGeom>
          <a:solidFill>
            <a:srgbClr val="FFC7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Канспекты заняткаў адукацыйнай паслугі звыш базавага кампанента “Дзіцячае ручное ткацтва” ў старшай групе (5-6 гадоў)</a:t>
            </a:r>
            <a:endParaRPr/>
          </a:p>
        </p:txBody>
      </p:sp>
      <p:sp>
        <p:nvSpPr>
          <p:cNvPr id="223" name="Google Shape;223;p23"/>
          <p:cNvSpPr txBox="1"/>
          <p:nvPr/>
        </p:nvSpPr>
        <p:spPr>
          <a:xfrm>
            <a:off x="522287" y="3573462"/>
            <a:ext cx="8275637" cy="1016000"/>
          </a:xfrm>
          <a:prstGeom prst="rect">
            <a:avLst/>
          </a:prstGeom>
          <a:solidFill>
            <a:srgbClr val="FFC7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Картатэка дыдактычных гульняў па фарміраванню нацыянальнай самасвядомасці дашкольнікаў старшага дашкольнага ўзросту “Наша спадчына” </a:t>
            </a:r>
            <a:endParaRPr/>
          </a:p>
        </p:txBody>
      </p:sp>
      <p:sp>
        <p:nvSpPr>
          <p:cNvPr id="224" name="Google Shape;224;p23"/>
          <p:cNvSpPr txBox="1"/>
          <p:nvPr/>
        </p:nvSpPr>
        <p:spPr>
          <a:xfrm>
            <a:off x="558800" y="5526087"/>
            <a:ext cx="8383587" cy="400050"/>
          </a:xfrm>
          <a:prstGeom prst="rect">
            <a:avLst/>
          </a:prstGeom>
          <a:solidFill>
            <a:srgbClr val="FFC7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Фальклорнае </a:t>
            </a:r>
            <a:r>
              <a:rPr lang="en-US" sz="20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Фальклорнае </a:t>
            </a:r>
            <a:r>
              <a:rPr lang="en-US" sz="2000" b="1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свята “Вячоркі”</a:t>
            </a:r>
            <a:endParaRPr/>
          </a:p>
        </p:txBody>
      </p:sp>
      <p:sp>
        <p:nvSpPr>
          <p:cNvPr id="225" name="Google Shape;225;p23"/>
          <p:cNvSpPr txBox="1"/>
          <p:nvPr/>
        </p:nvSpPr>
        <p:spPr>
          <a:xfrm>
            <a:off x="549275" y="6043612"/>
            <a:ext cx="8320087" cy="400050"/>
          </a:xfrm>
          <a:prstGeom prst="rect">
            <a:avLst/>
          </a:prstGeom>
          <a:solidFill>
            <a:srgbClr val="FFC7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Аповед-экскурс “Повязь часоў – беларускі ручнік”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s_pptpostmortem_tp01018455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s_pptpostmortem_tp01018455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977</Words>
  <Application>Microsoft Office PowerPoint</Application>
  <PresentationFormat>Экран (4:3)</PresentationFormat>
  <Paragraphs>235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Corsiva</vt:lpstr>
      <vt:lpstr>Calibri</vt:lpstr>
      <vt:lpstr>Impact</vt:lpstr>
      <vt:lpstr>Garamond</vt:lpstr>
      <vt:lpstr>Times New Roman</vt:lpstr>
      <vt:lpstr>1_ms_pptpostmortem_tp01018455</vt:lpstr>
      <vt:lpstr>ms_pptpostmortem_tp01018455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14</cp:revision>
  <dcterms:modified xsi:type="dcterms:W3CDTF">2024-01-30T10:20:32Z</dcterms:modified>
</cp:coreProperties>
</file>